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419" r:id="rId3"/>
    <p:sldId id="476" r:id="rId4"/>
    <p:sldId id="477" r:id="rId5"/>
    <p:sldId id="481" r:id="rId6"/>
    <p:sldId id="478" r:id="rId7"/>
    <p:sldId id="482" r:id="rId8"/>
    <p:sldId id="371" r:id="rId9"/>
    <p:sldId id="457" r:id="rId10"/>
    <p:sldId id="460" r:id="rId11"/>
    <p:sldId id="461" r:id="rId12"/>
    <p:sldId id="462" r:id="rId13"/>
    <p:sldId id="458" r:id="rId14"/>
    <p:sldId id="456" r:id="rId15"/>
    <p:sldId id="452" r:id="rId16"/>
    <p:sldId id="453" r:id="rId17"/>
    <p:sldId id="455" r:id="rId18"/>
    <p:sldId id="463" r:id="rId19"/>
    <p:sldId id="465" r:id="rId20"/>
    <p:sldId id="464" r:id="rId21"/>
    <p:sldId id="466" r:id="rId22"/>
    <p:sldId id="459" r:id="rId23"/>
    <p:sldId id="449" r:id="rId24"/>
    <p:sldId id="468" r:id="rId25"/>
    <p:sldId id="450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51" r:id="rId34"/>
    <p:sldId id="479" r:id="rId35"/>
    <p:sldId id="480" r:id="rId36"/>
    <p:sldId id="361" r:id="rId37"/>
    <p:sldId id="454" r:id="rId38"/>
    <p:sldId id="406" r:id="rId39"/>
    <p:sldId id="340" r:id="rId4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3399"/>
    <a:srgbClr val="FD0F0F"/>
    <a:srgbClr val="660033"/>
    <a:srgbClr val="7C283C"/>
    <a:srgbClr val="359B41"/>
    <a:srgbClr val="0033CC"/>
    <a:srgbClr val="FF3300"/>
    <a:srgbClr val="FFCC0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42-dresher\Desktop\&#1056;&#1072;&#1073;&#1086;&#1095;&#1080;&#1081;%20&#1089;&#1090;&#1086;&#1083;\&#1044;&#1088;&#1077;&#1096;&#1077;&#1088;\&#1088;&#1072;&#1073;&#1086;&#1095;&#1080;&#1081;%20&#1089;&#1090;&#1086;&#1083;\&#1055;&#1088;&#1077;&#1079;&#1077;&#1085;&#1090;&#1072;&#1094;&#1080;&#1080;\&#1044;&#1083;&#1103;%20&#1076;&#1080;&#1072;&#1075;&#1088;&#1072;&#1084;&#1084;%20&#1087;&#1088;&#1077;&#1079;&#1077;&#1085;&#1090;&#1072;&#1094;&#1080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Возбуждено дел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10 мес. 2017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170</c:v>
                </c:pt>
                <c:pt idx="1">
                  <c:v>134</c:v>
                </c:pt>
                <c:pt idx="2">
                  <c:v>112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Отказано в возбуждении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10 мес. 2017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102</c:v>
                </c:pt>
                <c:pt idx="1">
                  <c:v>71</c:v>
                </c:pt>
                <c:pt idx="2">
                  <c:v>59</c:v>
                </c:pt>
              </c:numCache>
            </c:numRef>
          </c:val>
        </c:ser>
        <c:overlap val="100"/>
        <c:axId val="82731008"/>
        <c:axId val="82732544"/>
      </c:barChart>
      <c:catAx>
        <c:axId val="8273100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2732544"/>
        <c:crosses val="autoZero"/>
        <c:auto val="1"/>
        <c:lblAlgn val="ctr"/>
        <c:lblOffset val="100"/>
      </c:catAx>
      <c:valAx>
        <c:axId val="82732544"/>
        <c:scaling>
          <c:orientation val="minMax"/>
        </c:scaling>
        <c:axPos val="l"/>
        <c:majorGridlines/>
        <c:numFmt formatCode="General" sourceLinked="1"/>
        <c:tickLblPos val="nextTo"/>
        <c:crossAx val="827310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tx>
        <c:rich>
          <a:bodyPr/>
          <a:lstStyle/>
          <a:p>
            <a:pPr>
              <a:defRPr sz="24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Статистика по жалобам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Лист1!$A$58</c:f>
              <c:strCache>
                <c:ptCount val="1"/>
                <c:pt idx="0">
                  <c:v>2016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800">
                    <a:solidFill>
                      <a:schemeClr val="accent4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Лист1!$B$57:$F$57</c:f>
              <c:strCache>
                <c:ptCount val="5"/>
                <c:pt idx="0">
                  <c:v>кол-во жалоб</c:v>
                </c:pt>
                <c:pt idx="1">
                  <c:v> возвращены заявителям</c:v>
                </c:pt>
                <c:pt idx="2">
                  <c:v>отозваны</c:v>
                </c:pt>
                <c:pt idx="3">
                  <c:v>обоснованные</c:v>
                </c:pt>
                <c:pt idx="4">
                  <c:v>необоснованные</c:v>
                </c:pt>
              </c:strCache>
            </c:strRef>
          </c:cat>
          <c:val>
            <c:numRef>
              <c:f>Лист1!$B$58:$F$58</c:f>
              <c:numCache>
                <c:formatCode>General</c:formatCode>
                <c:ptCount val="5"/>
                <c:pt idx="0">
                  <c:v>1108</c:v>
                </c:pt>
                <c:pt idx="1">
                  <c:v>154</c:v>
                </c:pt>
                <c:pt idx="2">
                  <c:v>136</c:v>
                </c:pt>
                <c:pt idx="3">
                  <c:v>307</c:v>
                </c:pt>
                <c:pt idx="4">
                  <c:v>511</c:v>
                </c:pt>
              </c:numCache>
            </c:numRef>
          </c:val>
        </c:ser>
        <c:ser>
          <c:idx val="1"/>
          <c:order val="1"/>
          <c:tx>
            <c:strRef>
              <c:f>Лист1!$A$59</c:f>
              <c:strCache>
                <c:ptCount val="1"/>
                <c:pt idx="0">
                  <c:v>3 квартала 2017 года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2000">
                    <a:solidFill>
                      <a:schemeClr val="accent1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Лист1!$B$57:$F$57</c:f>
              <c:strCache>
                <c:ptCount val="5"/>
                <c:pt idx="0">
                  <c:v>кол-во жалоб</c:v>
                </c:pt>
                <c:pt idx="1">
                  <c:v> возвращены заявителям</c:v>
                </c:pt>
                <c:pt idx="2">
                  <c:v>отозваны</c:v>
                </c:pt>
                <c:pt idx="3">
                  <c:v>обоснованные</c:v>
                </c:pt>
                <c:pt idx="4">
                  <c:v>необоснованные</c:v>
                </c:pt>
              </c:strCache>
            </c:strRef>
          </c:cat>
          <c:val>
            <c:numRef>
              <c:f>Лист1!$B$59:$F$59</c:f>
              <c:numCache>
                <c:formatCode>General</c:formatCode>
                <c:ptCount val="5"/>
                <c:pt idx="0">
                  <c:v>887</c:v>
                </c:pt>
                <c:pt idx="1">
                  <c:v>106</c:v>
                </c:pt>
                <c:pt idx="2">
                  <c:v>127</c:v>
                </c:pt>
                <c:pt idx="3">
                  <c:v>262</c:v>
                </c:pt>
                <c:pt idx="4">
                  <c:v>392</c:v>
                </c:pt>
              </c:numCache>
            </c:numRef>
          </c:val>
        </c:ser>
        <c:dLbls>
          <c:showVal val="1"/>
        </c:dLbls>
        <c:overlap val="-25"/>
        <c:axId val="62030592"/>
        <c:axId val="62032128"/>
      </c:barChart>
      <c:catAx>
        <c:axId val="62030592"/>
        <c:scaling>
          <c:orientation val="minMax"/>
        </c:scaling>
        <c:axPos val="b"/>
        <c:majorTickMark val="none"/>
        <c:tickLblPos val="nextTo"/>
        <c:crossAx val="62032128"/>
        <c:crosses val="autoZero"/>
        <c:auto val="1"/>
        <c:lblAlgn val="ctr"/>
        <c:lblOffset val="100"/>
      </c:catAx>
      <c:valAx>
        <c:axId val="62032128"/>
        <c:scaling>
          <c:orientation val="minMax"/>
        </c:scaling>
        <c:delete val="1"/>
        <c:axPos val="l"/>
        <c:numFmt formatCode="General" sourceLinked="1"/>
        <c:tickLblPos val="none"/>
        <c:crossAx val="62030592"/>
        <c:crosses val="autoZero"/>
        <c:crossBetween val="between"/>
      </c:valAx>
    </c:plotArea>
    <c:legend>
      <c:legendPos val="t"/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1698CC2-9A10-4E22-9755-22977D2F8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9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26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27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28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29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30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31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32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33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34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35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13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15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16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18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19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20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24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25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9769-1935-4185-AB66-AD5BDA28C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323B-6ED4-4467-B6BA-AAEA06C2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33B7-AA75-4A4F-AF2A-5A086D7D3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E91DB-9472-4977-8D73-738A1FE3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3C72-5AA7-49FC-BD76-A359A0E98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F494-A0D5-4F53-AB8D-2A3F7423E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F18F-205F-43FE-A8A0-58502FF54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6AB2-139C-45EC-928C-492045514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9FB3-B779-4F25-AA55-2515E7F6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C837-DC6E-4E31-AC9B-7CC1B99D2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224A-F3B9-464A-B55E-5FC341B97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94C31-4B6A-4685-B267-D9D67E90B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68DA-BA19-453E-BA2A-8B50F7EBD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3BC865B-9F25-4C0E-B6C4-A230B7D19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571500" y="3857625"/>
            <a:ext cx="8280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3200" b="1" dirty="0">
                <a:solidFill>
                  <a:srgbClr val="333399"/>
                </a:solidFill>
                <a:ea typeface="ＭＳ Ｐゴシック" pitchFamily="34" charset="-128"/>
                <a:cs typeface="Times New Roman" pitchFamily="18" charset="0"/>
              </a:rPr>
              <a:t>Публичные обсуждения правоприменительной практики в Кемеровском УФАС России</a:t>
            </a:r>
            <a:endParaRPr lang="ru-RU" sz="2600" dirty="0">
              <a:solidFill>
                <a:srgbClr val="333399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ts val="600"/>
              </a:spcBef>
            </a:pPr>
            <a:endParaRPr lang="ru-RU" sz="2600" dirty="0">
              <a:solidFill>
                <a:srgbClr val="333399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ct val="20000"/>
              </a:spcBef>
            </a:pPr>
            <a:endParaRPr lang="ru-RU" sz="2000" dirty="0">
              <a:solidFill>
                <a:srgbClr val="008080"/>
              </a:solidFill>
              <a:ea typeface="ヒラギノ角ゴ Pro W3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ct val="20000"/>
              </a:spcBef>
            </a:pPr>
            <a:r>
              <a:rPr lang="ru-RU" sz="2000" dirty="0" smtClean="0">
                <a:solidFill>
                  <a:srgbClr val="008080"/>
                </a:solidFill>
                <a:ea typeface="ヒラギノ角ゴ Pro W3"/>
                <a:cs typeface="Times New Roman" pitchFamily="18" charset="0"/>
              </a:rPr>
              <a:t>   Кемерово</a:t>
            </a:r>
            <a:r>
              <a:rPr lang="ru-RU" sz="2000" dirty="0">
                <a:solidFill>
                  <a:srgbClr val="008080"/>
                </a:solidFill>
                <a:ea typeface="ヒラギノ角ゴ Pro W3"/>
                <a:cs typeface="Times New Roman" pitchFamily="18" charset="0"/>
              </a:rPr>
              <a:t>, 2017 г.</a:t>
            </a:r>
            <a:endParaRPr lang="en-US" sz="2000" dirty="0">
              <a:solidFill>
                <a:srgbClr val="008080"/>
              </a:solidFill>
              <a:ea typeface="ヒラギノ角ゴ Pro W3"/>
              <a:cs typeface="Times New Roman" pitchFamily="18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250825" y="2286000"/>
            <a:ext cx="8893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8080"/>
                </a:solidFill>
                <a:latin typeface="+mj-lt"/>
                <a:ea typeface="DejaVu Serif" pitchFamily="18" charset="0"/>
                <a:cs typeface="Times New Roman" pitchFamily="18" charset="0"/>
              </a:rPr>
              <a:t>УПРАВЛЕНИЕ ФЕДЕРАЛЬНОЙ АНТИМОНОПОЛЬНОЙ СЛУЖБЫ ПО КЕМЕРОВСКОЙ ОБЛАСТИ</a:t>
            </a:r>
            <a:endParaRPr lang="en-US" sz="2000" b="1" dirty="0">
              <a:solidFill>
                <a:srgbClr val="008080"/>
              </a:solidFill>
              <a:latin typeface="+mj-lt"/>
              <a:ea typeface="DejaVu Serif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ogoty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97" y="5733256"/>
            <a:ext cx="2368263" cy="8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071938" y="4286250"/>
            <a:ext cx="4857750" cy="228600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57189" y="1000125"/>
            <a:ext cx="6231035" cy="2428875"/>
            <a:chOff x="348654" y="1000108"/>
            <a:chExt cx="5860180" cy="207170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48654" y="1000108"/>
              <a:ext cx="5000111" cy="2071702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565233" y="1071873"/>
              <a:ext cx="5643601" cy="181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lang="ru-RU" sz="2800" dirty="0">
                  <a:solidFill>
                    <a:srgbClr val="008080"/>
                  </a:solidFill>
                  <a:latin typeface="Arial" pitchFamily="34" charset="0"/>
                </a:rPr>
                <a:t>Муниципальное задание – </a:t>
              </a:r>
              <a:r>
                <a:rPr lang="ru-RU" sz="2800" b="0" dirty="0">
                  <a:solidFill>
                    <a:srgbClr val="008080"/>
                  </a:solidFill>
                  <a:latin typeface="Arial" pitchFamily="34" charset="0"/>
                </a:rPr>
                <a:t>документ, устанавливающий требование к качеству </a:t>
              </a:r>
              <a:r>
                <a:rPr lang="ru-RU" sz="2800" b="0" dirty="0">
                  <a:solidFill>
                    <a:srgbClr val="FF3300"/>
                  </a:solidFill>
                  <a:latin typeface="Arial" pitchFamily="34" charset="0"/>
                </a:rPr>
                <a:t>муниципальной услуги</a:t>
              </a:r>
              <a:endParaRPr lang="ru-RU" sz="2800" b="0" dirty="0">
                <a:latin typeface="Arial" pitchFamily="34" charset="0"/>
              </a:endParaRPr>
            </a:p>
          </p:txBody>
        </p:sp>
      </p:grp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90CDBB-1298-49DC-9A1F-A8BC955162AB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3375" y="4286250"/>
            <a:ext cx="47101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800" dirty="0">
                <a:solidFill>
                  <a:srgbClr val="008080"/>
                </a:solidFill>
                <a:latin typeface="Arial" pitchFamily="34" charset="0"/>
              </a:rPr>
              <a:t>Муниципальная услуга – </a:t>
            </a:r>
            <a:r>
              <a:rPr lang="ru-RU" sz="2800" b="0" dirty="0">
                <a:solidFill>
                  <a:srgbClr val="008080"/>
                </a:solidFill>
                <a:latin typeface="Arial" pitchFamily="34" charset="0"/>
              </a:rPr>
              <a:t>реализация функций органа местного самоуправления </a:t>
            </a:r>
          </a:p>
          <a:p>
            <a:pPr eaLnBrk="0" hangingPunct="0"/>
            <a:r>
              <a:rPr lang="ru-RU" sz="2800" b="0" dirty="0">
                <a:solidFill>
                  <a:srgbClr val="FF3300"/>
                </a:solidFill>
                <a:latin typeface="Arial" pitchFamily="34" charset="0"/>
              </a:rPr>
              <a:t>по запросам заявителей</a:t>
            </a:r>
            <a:endParaRPr lang="ru-RU" sz="2800" b="0" dirty="0">
              <a:latin typeface="Arial" pitchFamily="34" charset="0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703263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Деятельность МБУ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assistenza_arredamento_uffi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928670"/>
            <a:ext cx="272499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Рисунок 11" descr="stroyk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3643313"/>
            <a:ext cx="32178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Содержимое 2"/>
          <p:cNvSpPr>
            <a:spLocks noGrp="1"/>
          </p:cNvSpPr>
          <p:nvPr>
            <p:ph idx="1"/>
          </p:nvPr>
        </p:nvSpPr>
        <p:spPr>
          <a:xfrm>
            <a:off x="3923928" y="1124744"/>
            <a:ext cx="4968552" cy="1636787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222268"/>
                </a:solidFill>
              </a:rPr>
              <a:t>Позиция органов власти: </a:t>
            </a:r>
            <a:r>
              <a:rPr lang="ru-RU" sz="2400" b="1" dirty="0" smtClean="0">
                <a:solidFill>
                  <a:srgbClr val="008080"/>
                </a:solidFill>
              </a:rPr>
              <a:t>бюджетные учреждения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не являются </a:t>
            </a:r>
            <a:r>
              <a:rPr lang="ru-RU" sz="2400" b="1" dirty="0" smtClean="0">
                <a:solidFill>
                  <a:srgbClr val="008080"/>
                </a:solidFill>
              </a:rPr>
              <a:t>хозяйствующими субъектами. </a:t>
            </a:r>
            <a:endParaRPr lang="ru-RU" sz="2400" dirty="0" smtClean="0">
              <a:solidFill>
                <a:srgbClr val="660033"/>
              </a:solidFill>
            </a:endParaRP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41A4AD-FF72-471A-A468-75652B86C326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8" y="3714750"/>
            <a:ext cx="54292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ru-RU" sz="3000" dirty="0">
                <a:solidFill>
                  <a:srgbClr val="222268"/>
                </a:solidFill>
                <a:latin typeface="Arial" pitchFamily="34" charset="0"/>
              </a:rPr>
              <a:t>Позиция судов и антимонопольного органа: </a:t>
            </a:r>
            <a:r>
              <a:rPr lang="ru-RU" sz="3000" dirty="0">
                <a:solidFill>
                  <a:srgbClr val="008080"/>
                </a:solidFill>
                <a:latin typeface="Arial" pitchFamily="34" charset="0"/>
              </a:rPr>
              <a:t>некоммерческая организация признается хозяйствующим субъектом при получении </a:t>
            </a:r>
            <a:r>
              <a:rPr lang="ru-RU" sz="3000" dirty="0">
                <a:solidFill>
                  <a:srgbClr val="CC3300"/>
                </a:solidFill>
                <a:latin typeface="Arial" pitchFamily="34" charset="0"/>
              </a:rPr>
              <a:t>дохода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388" y="0"/>
            <a:ext cx="89646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ru-RU" sz="3200" b="1" dirty="0" smtClean="0">
                <a:solidFill>
                  <a:schemeClr val="bg1"/>
                </a:solidFill>
              </a:rPr>
              <a:t>Деятельность МБУ</a:t>
            </a:r>
            <a:endParaRPr lang="ru-RU" sz="3200" b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8198" name="Рисунок 6" descr="554a0694a616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980728"/>
            <a:ext cx="4182820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9" descr="1367919703_www.cknews.inf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3500438"/>
            <a:ext cx="43481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714750" y="908720"/>
            <a:ext cx="5429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3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MS PGothic" pitchFamily="34" charset="-128"/>
              </a:rPr>
              <a:t>   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n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708920"/>
            <a:ext cx="4572000" cy="830997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>Это нарушение статьи 15 Закона о защите конкуренции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70326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Позиция судов и УФАС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7171" name="Номер слайда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DA577C-9CB8-4367-86C5-51B6D2ED0DC3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1" name="Рисунок 10" descr="HGOB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980728"/>
            <a:ext cx="3960440" cy="2635493"/>
          </a:xfrm>
          <a:prstGeom prst="roundRect">
            <a:avLst>
              <a:gd name="adj" fmla="val 8594"/>
            </a:avLst>
          </a:prstGeom>
          <a:solidFill>
            <a:schemeClr val="accent3">
              <a:lumMod val="8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42875" y="3573016"/>
            <a:ext cx="900112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itchFamily="34" charset="0"/>
              </a:rPr>
              <a:t>Работы по озеленению, благоустройству территории, содержанию автодорог и тротуаров, освещению улиц –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</a:rPr>
              <a:t>не муниципальная услуга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41168"/>
            <a:ext cx="8568952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kern="0" dirty="0" smtClean="0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  <a:cs typeface="MS PGothic" pitchFamily="34" charset="-128"/>
              </a:rPr>
              <a:t>Решение вопросов местного значения – </a:t>
            </a:r>
            <a:r>
              <a:rPr lang="ru-RU" kern="0" dirty="0" smtClean="0">
                <a:solidFill>
                  <a:srgbClr val="C00000"/>
                </a:solidFill>
                <a:ea typeface="ＭＳ Ｐゴシック" pitchFamily="34" charset="-128"/>
                <a:cs typeface="MS PGothic" pitchFamily="34" charset="-128"/>
              </a:rPr>
              <a:t>обязательство</a:t>
            </a:r>
            <a:r>
              <a:rPr lang="ru-RU" kern="0" dirty="0" smtClean="0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  <a:cs typeface="MS PGothic" pitchFamily="34" charset="-128"/>
              </a:rPr>
              <a:t> муниципального образования. Эти расходы должны быть предусмотрены бюджетом и </a:t>
            </a:r>
            <a:r>
              <a:rPr lang="ru-RU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  <a:cs typeface="MS PGothic" pitchFamily="34" charset="-128"/>
              </a:rPr>
              <a:t>не могут компенсироваться в виде субсидий МБУ</a:t>
            </a:r>
            <a:r>
              <a:rPr lang="ru-RU" kern="0" dirty="0" smtClean="0">
                <a:solidFill>
                  <a:schemeClr val="accent5">
                    <a:lumMod val="25000"/>
                  </a:schemeClr>
                </a:solidFill>
                <a:ea typeface="ＭＳ Ｐゴシック" pitchFamily="34" charset="-128"/>
                <a:cs typeface="MS PGothic" pitchFamily="34" charset="-128"/>
              </a:rPr>
              <a:t>. 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4624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ts val="2400"/>
              </a:lnSpc>
              <a:defRPr/>
            </a:pPr>
            <a:r>
              <a:rPr lang="ru-RU" kern="0" dirty="0" smtClean="0"/>
              <a:t> </a:t>
            </a:r>
            <a:r>
              <a:rPr lang="ru-RU" sz="2500" b="1" kern="0" dirty="0" smtClean="0">
                <a:solidFill>
                  <a:schemeClr val="bg1"/>
                </a:solidFill>
                <a:ea typeface="+mj-ea"/>
                <a:cs typeface="+mj-cs"/>
              </a:rPr>
              <a:t>Практика доказывания по статьям 15, 16 </a:t>
            </a:r>
          </a:p>
          <a:p>
            <a:pPr algn="r" eaLnBrk="1" hangingPunct="1">
              <a:lnSpc>
                <a:spcPts val="2400"/>
              </a:lnSpc>
              <a:defRPr/>
            </a:pPr>
            <a:r>
              <a:rPr lang="ru-RU" sz="2500" b="1" kern="0" dirty="0" smtClean="0">
                <a:solidFill>
                  <a:schemeClr val="bg1"/>
                </a:solidFill>
                <a:ea typeface="+mj-ea"/>
                <a:cs typeface="+mj-cs"/>
              </a:rPr>
              <a:t>Закона о защите конкуренции</a:t>
            </a:r>
            <a:endParaRPr lang="ru-RU" sz="25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67544" y="1886055"/>
            <a:ext cx="8463284" cy="1261884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800" b="0" dirty="0" smtClean="0">
                <a:solidFill>
                  <a:srgbClr val="008080"/>
                </a:solidFill>
                <a:latin typeface="+mj-lt"/>
              </a:rPr>
              <a:t>Б</a:t>
            </a:r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юджетное учреждение выполняет работы, оказывает услуги по основному виду деятельности в соответствии с государственным (муниципальным) заданием</a:t>
            </a:r>
            <a:endParaRPr lang="ru-RU" sz="2400" b="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67544" y="949951"/>
            <a:ext cx="8463284" cy="89255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</a:t>
            </a: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рганы местного самоуправления (</a:t>
            </a:r>
            <a:r>
              <a:rPr lang="ru-RU" sz="2400" b="0" dirty="0" smtClean="0">
                <a:solidFill>
                  <a:srgbClr val="660033"/>
                </a:solidFill>
                <a:latin typeface="+mj-lt"/>
              </a:rPr>
              <a:t>ОМСУ</a:t>
            </a: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) наделены полномочиями по созданию муниципальных учреждений</a:t>
            </a:r>
            <a:endParaRPr lang="ru-RU" sz="2400" b="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3182198"/>
            <a:ext cx="5472608" cy="1631216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800" b="0" dirty="0" smtClean="0">
                <a:solidFill>
                  <a:srgbClr val="660033"/>
                </a:solidFill>
                <a:latin typeface="+mj-lt"/>
              </a:rPr>
              <a:t>М</a:t>
            </a:r>
            <a:r>
              <a:rPr lang="ru-RU" sz="2400" b="0" dirty="0" smtClean="0">
                <a:solidFill>
                  <a:srgbClr val="660033"/>
                </a:solidFill>
                <a:latin typeface="+mj-lt"/>
              </a:rPr>
              <a:t>униципальное задание </a:t>
            </a: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– документ, устанавливающий требования к составу и качеству муниципальной услуги</a:t>
            </a:r>
            <a:endParaRPr lang="ru-RU" sz="2400" b="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План ФХ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140968"/>
            <a:ext cx="4248274" cy="3540227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4852898"/>
            <a:ext cx="4680520" cy="1631216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800" b="0" dirty="0" smtClean="0">
                <a:solidFill>
                  <a:srgbClr val="660033"/>
                </a:solidFill>
                <a:latin typeface="+mj-lt"/>
              </a:rPr>
              <a:t>М</a:t>
            </a:r>
            <a:r>
              <a:rPr lang="ru-RU" sz="2400" b="0" dirty="0" smtClean="0">
                <a:solidFill>
                  <a:srgbClr val="660033"/>
                </a:solidFill>
                <a:latin typeface="+mj-lt"/>
              </a:rPr>
              <a:t>униципальная услуга </a:t>
            </a:r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– деятельность по реализации функций ОМСУ по запросам заявителей</a:t>
            </a:r>
            <a:endParaRPr lang="ru-RU" sz="2400" b="0" dirty="0">
              <a:solidFill>
                <a:srgbClr val="00808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14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72008" y="836712"/>
            <a:ext cx="89644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4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Определение размера убытков, причиненных в результате нарушения антимонопольного законодательства</a:t>
            </a:r>
            <a:endParaRPr lang="ru-RU" sz="34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445125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Руководитель </a:t>
            </a: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Кемеровского УФАС России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Кухарская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 Наталья Евгеньевна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vozmeshchenie-ushcherba_prev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5051251" cy="2915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512" y="980728"/>
            <a:ext cx="8786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ctr" eaLnBrk="1" hangingPunct="1"/>
            <a:r>
              <a:rPr lang="ru-RU" sz="3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Разъяснения ФАС России по определению размера ущерба</a:t>
            </a:r>
            <a:endParaRPr lang="ru-RU" sz="28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Определение размера убытков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37420">
            <a:off x="1774968" y="1616017"/>
            <a:ext cx="131465" cy="619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662580" flipH="1">
            <a:off x="7086088" y="1512603"/>
            <a:ext cx="148807" cy="559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512" y="2348880"/>
            <a:ext cx="2808312" cy="156966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ctr"/>
            <a:r>
              <a:rPr lang="ru-RU" sz="2400" dirty="0" smtClean="0">
                <a:solidFill>
                  <a:srgbClr val="008080"/>
                </a:solidFill>
              </a:rPr>
              <a:t>применимы в ходе рассмотрения </a:t>
            </a:r>
            <a:r>
              <a:rPr lang="ru-RU" sz="2400" dirty="0" err="1" smtClean="0">
                <a:solidFill>
                  <a:srgbClr val="008080"/>
                </a:solidFill>
              </a:rPr>
              <a:t>антимонопольныхдел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475656" y="4066619"/>
            <a:ext cx="6336704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ctr"/>
            <a:r>
              <a:rPr lang="ru-RU" sz="2400" dirty="0" smtClean="0">
                <a:solidFill>
                  <a:srgbClr val="008080"/>
                </a:solidFill>
              </a:rPr>
              <a:t>в административном производстве могут использоваться для определения убытков в качестве отягчающего обстоятельства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131840" y="1988840"/>
            <a:ext cx="144016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300192" y="2094384"/>
            <a:ext cx="2664296" cy="186204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ctr"/>
            <a:r>
              <a:rPr lang="ru-RU" sz="2300" dirty="0" smtClean="0">
                <a:solidFill>
                  <a:srgbClr val="008080"/>
                </a:solidFill>
              </a:rPr>
              <a:t>для взыскания убытков в судебном или досудебном порядке</a:t>
            </a:r>
            <a:endParaRPr lang="ru-RU" sz="2300" dirty="0">
              <a:solidFill>
                <a:srgbClr val="008080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7188" y="5397023"/>
            <a:ext cx="8463284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400" b="0" dirty="0" smtClean="0">
                <a:solidFill>
                  <a:srgbClr val="660033"/>
                </a:solidFill>
                <a:latin typeface="+mj-lt"/>
              </a:rPr>
              <a:t>Возмещение убытков – способ защиты прав и законных интересов лица, пострадавшего от нарушения антимонопольного законодательства</a:t>
            </a:r>
            <a:endParaRPr lang="ru-RU" sz="2400" b="0" dirty="0">
              <a:solidFill>
                <a:srgbClr val="660033"/>
              </a:solidFill>
              <a:latin typeface="+mj-lt"/>
            </a:endParaRPr>
          </a:p>
        </p:txBody>
      </p:sp>
      <p:pic>
        <p:nvPicPr>
          <p:cNvPr id="13" name="Рисунок 12" descr="16602901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772816"/>
            <a:ext cx="2836779" cy="2061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oshelek1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00808"/>
            <a:ext cx="2934072" cy="2200554"/>
          </a:xfrm>
          <a:prstGeom prst="rect">
            <a:avLst/>
          </a:prstGeom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51520" y="1072187"/>
            <a:ext cx="871296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ctr" eaLnBrk="1" hangingPunct="1"/>
            <a:r>
              <a:rPr lang="ru-RU" sz="26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Лица, права которых нарушены, вправе обратиться в суд с иском о восстановлении прав и возмещении убытков </a:t>
            </a:r>
            <a:endParaRPr lang="ru-RU" sz="26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Определение размера убытков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95536" y="4941168"/>
            <a:ext cx="8463284" cy="1569660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Решение антимонопольного органа, подтверждающее факт нарушения, </a:t>
            </a:r>
            <a:r>
              <a:rPr lang="ru-RU" sz="2400" b="0" dirty="0" smtClean="0">
                <a:solidFill>
                  <a:srgbClr val="660033"/>
                </a:solidFill>
                <a:latin typeface="+mj-lt"/>
              </a:rPr>
              <a:t>не является обязательным </a:t>
            </a:r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для обращения в суд, но принимается в качестве </a:t>
            </a:r>
            <a:r>
              <a:rPr lang="ru-RU" sz="2400" b="0" dirty="0" smtClean="0">
                <a:solidFill>
                  <a:srgbClr val="660033"/>
                </a:solidFill>
                <a:latin typeface="+mj-lt"/>
              </a:rPr>
              <a:t>важного доказательства</a:t>
            </a:r>
            <a:endParaRPr lang="ru-RU" sz="2400" b="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5536" y="3573016"/>
            <a:ext cx="8463284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Убытки – расходы, понесенные при восстановлении нарушенного права; это повреждение имущества или утрата; неполученные доходы</a:t>
            </a:r>
            <a:endParaRPr lang="ru-RU" sz="2400" b="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loi_image.png"/>
          <p:cNvPicPr>
            <a:picLocks noChangeAspect="1"/>
          </p:cNvPicPr>
          <p:nvPr/>
        </p:nvPicPr>
        <p:blipFill>
          <a:blip r:embed="rId4" cstate="print"/>
          <a:srcRect l="21559" r="23347"/>
          <a:stretch>
            <a:fillRect/>
          </a:stretch>
        </p:blipFill>
        <p:spPr>
          <a:xfrm>
            <a:off x="467544" y="1903952"/>
            <a:ext cx="3312368" cy="2029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17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72008" y="836712"/>
            <a:ext cx="8964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Порядок рассмотрения жалоб на нарушение процедуры торгов, порядка заключения договоров </a:t>
            </a:r>
          </a:p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в сфере строительства</a:t>
            </a:r>
            <a:endParaRPr lang="ru-RU" sz="32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445125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Руководитель </a:t>
            </a: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Кемеровского УФАС России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Кухарская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 Наталья Евгеньевна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2996952"/>
            <a:ext cx="9144032" cy="254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223f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124944"/>
            <a:ext cx="1905000" cy="16002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Статья 18.1 Закона о защите конкуренции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95536" y="1052736"/>
            <a:ext cx="8463284" cy="1569660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Статья </a:t>
            </a:r>
            <a:r>
              <a:rPr lang="ru-RU" sz="2400" b="0" dirty="0" smtClean="0">
                <a:solidFill>
                  <a:srgbClr val="660033"/>
                </a:solidFill>
                <a:latin typeface="+mj-lt"/>
              </a:rPr>
              <a:t>18.1 Закона о защите конкуренции </a:t>
            </a:r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устанавливает порядок рассмотрения жалоб на нарушение процедуры торгов и порядка заключения договоров, порядка проведения процедур в сфере строительства</a:t>
            </a:r>
            <a:endParaRPr lang="ru-RU" sz="2400" b="0" dirty="0">
              <a:solidFill>
                <a:srgbClr val="660033"/>
              </a:solidFill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39552" y="3284984"/>
            <a:ext cx="8246119" cy="1361911"/>
            <a:chOff x="539552" y="3284984"/>
            <a:chExt cx="8246119" cy="1361911"/>
          </a:xfrm>
        </p:grpSpPr>
        <p:pic>
          <p:nvPicPr>
            <p:cNvPr id="9" name="Рисунок 8" descr="galochk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3356992"/>
              <a:ext cx="284580" cy="360040"/>
            </a:xfrm>
            <a:prstGeom prst="rect">
              <a:avLst/>
            </a:prstGeom>
          </p:spPr>
        </p:pic>
        <p:pic>
          <p:nvPicPr>
            <p:cNvPr id="11" name="Рисунок 10" descr="galochk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3789040"/>
              <a:ext cx="284580" cy="360040"/>
            </a:xfrm>
            <a:prstGeom prst="rect">
              <a:avLst/>
            </a:prstGeom>
          </p:spPr>
        </p:pic>
        <p:pic>
          <p:nvPicPr>
            <p:cNvPr id="12" name="Рисунок 11" descr="galochk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4221088"/>
              <a:ext cx="284580" cy="360040"/>
            </a:xfrm>
            <a:prstGeom prst="rect">
              <a:avLst/>
            </a:prstGeom>
          </p:spPr>
        </p:pic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539552" y="3284984"/>
              <a:ext cx="8246119" cy="136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indent="3429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lnSpc>
                  <a:spcPts val="3300"/>
                </a:lnSpc>
              </a:pPr>
              <a:r>
                <a:rPr lang="ru-RU" sz="2400" b="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организатора торгов;</a:t>
              </a:r>
            </a:p>
            <a:p>
              <a:pPr>
                <a:lnSpc>
                  <a:spcPts val="3300"/>
                </a:lnSpc>
              </a:pPr>
              <a:r>
                <a:rPr lang="ru-RU" sz="2400" b="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оператора электронной площадки;</a:t>
              </a:r>
            </a:p>
            <a:p>
              <a:pPr>
                <a:lnSpc>
                  <a:spcPts val="3300"/>
                </a:lnSpc>
              </a:pPr>
              <a:r>
                <a:rPr lang="ru-RU" sz="2400" b="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конкурсную или аукционную комиссию </a:t>
              </a:r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44016" y="2708920"/>
            <a:ext cx="889248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800" b="0" dirty="0" smtClean="0">
                <a:solidFill>
                  <a:srgbClr val="008080"/>
                </a:solidFill>
                <a:latin typeface="+mn-lt"/>
              </a:rPr>
              <a:t>Антимонопольный орган рассматривает жалобы на: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1520" y="4725144"/>
            <a:ext cx="8892480" cy="17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при организации и проведении обязательных торгов или закупок в соответствии с Федеральным законом № 223-ФЗ «О закупках товаров, работ, услуг отдельными видами юридических лиц»</a:t>
            </a: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Статья 18.1 Закона о защите конкуренции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3" name="Группа 21"/>
          <p:cNvGrpSpPr/>
          <p:nvPr/>
        </p:nvGrpSpPr>
        <p:grpSpPr>
          <a:xfrm>
            <a:off x="395536" y="1628800"/>
            <a:ext cx="8568952" cy="2208297"/>
            <a:chOff x="539552" y="3284984"/>
            <a:chExt cx="8568952" cy="2208297"/>
          </a:xfrm>
        </p:grpSpPr>
        <p:pic>
          <p:nvPicPr>
            <p:cNvPr id="9" name="Рисунок 8" descr="galochk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3356992"/>
              <a:ext cx="284580" cy="360040"/>
            </a:xfrm>
            <a:prstGeom prst="rect">
              <a:avLst/>
            </a:prstGeom>
          </p:spPr>
        </p:pic>
        <p:pic>
          <p:nvPicPr>
            <p:cNvPr id="11" name="Рисунок 10" descr="galochk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3789040"/>
              <a:ext cx="284580" cy="360040"/>
            </a:xfrm>
            <a:prstGeom prst="rect">
              <a:avLst/>
            </a:prstGeom>
          </p:spPr>
        </p:pic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539552" y="3284984"/>
              <a:ext cx="8568952" cy="220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indent="3429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lnSpc>
                  <a:spcPts val="3300"/>
                </a:lnSpc>
              </a:pPr>
              <a:r>
                <a:rPr lang="ru-RU" sz="2400" b="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лица, подавшие заявку на участие в торгах;</a:t>
              </a:r>
            </a:p>
            <a:p>
              <a:pPr>
                <a:lnSpc>
                  <a:spcPts val="3300"/>
                </a:lnSpc>
              </a:pPr>
              <a:r>
                <a:rPr lang="ru-RU" sz="2400" b="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иные лица, если нарушен порядок информации о проведении торгов, если их права и интересы могут быть ущемлены в результате нарушения порядка организации и проведения торгов</a:t>
              </a:r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9512" y="980728"/>
            <a:ext cx="889248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800" b="0" dirty="0" smtClean="0">
                <a:solidFill>
                  <a:srgbClr val="008080"/>
                </a:solidFill>
                <a:latin typeface="+mn-lt"/>
              </a:rPr>
              <a:t>Подавать жалобы имеют право: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60032" y="5301208"/>
            <a:ext cx="4032448" cy="1261884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не позднее </a:t>
            </a:r>
            <a:r>
              <a:rPr lang="ru-RU" sz="2800" b="0" dirty="0" smtClean="0">
                <a:solidFill>
                  <a:srgbClr val="660033"/>
                </a:solidFill>
                <a:latin typeface="+mj-lt"/>
              </a:rPr>
              <a:t>10 дней </a:t>
            </a:r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со дня подведения итогов торгов</a:t>
            </a:r>
            <a:endParaRPr lang="ru-RU" sz="2400" b="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60032" y="3501008"/>
            <a:ext cx="4104456" cy="1631216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eaLnBrk="1" hangingPunct="1"/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в течение </a:t>
            </a:r>
            <a:r>
              <a:rPr lang="ru-RU" sz="2800" b="0" dirty="0" smtClean="0">
                <a:solidFill>
                  <a:srgbClr val="660033"/>
                </a:solidFill>
                <a:latin typeface="+mj-lt"/>
              </a:rPr>
              <a:t>3 месяцев</a:t>
            </a:r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, если договор не заключен или торги признаны несостоявшимися</a:t>
            </a:r>
            <a:endParaRPr lang="ru-RU" sz="2400" b="0" dirty="0">
              <a:solidFill>
                <a:srgbClr val="008080"/>
              </a:solidFill>
              <a:latin typeface="+mj-lt"/>
            </a:endParaRPr>
          </a:p>
        </p:txBody>
      </p:sp>
      <p:pic>
        <p:nvPicPr>
          <p:cNvPr id="15" name="Рисунок 14" descr="1768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49080"/>
            <a:ext cx="458952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2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79512" y="1340768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Рекламное законодательство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Рисунок 7" descr="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976664" cy="332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36504" y="5373216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cs typeface="Times New Roman" pitchFamily="18" charset="0"/>
              </a:rPr>
              <a:t>Заместитель руководителя </a:t>
            </a: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cs typeface="Times New Roman" pitchFamily="18" charset="0"/>
              </a:rPr>
              <a:t>Кемеровского УФАС России</a:t>
            </a: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cs typeface="Times New Roman" pitchFamily="18" charset="0"/>
              </a:rPr>
              <a:t>Ланцман</a:t>
            </a:r>
            <a:r>
              <a:rPr lang="ru-RU" dirty="0" smtClean="0">
                <a:solidFill>
                  <a:srgbClr val="333399"/>
                </a:solidFill>
                <a:cs typeface="Times New Roman" pitchFamily="18" charset="0"/>
              </a:rPr>
              <a:t> Людмила Игоревна</a:t>
            </a: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962839"/>
            <a:ext cx="8246119" cy="515526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ts val="3300"/>
              </a:lnSpc>
            </a:pP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Жалобы рассматриваются в течение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7</a:t>
            </a: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рабочих дней</a:t>
            </a:r>
            <a:endParaRPr lang="ru-RU" sz="2400" b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67544" y="5301208"/>
            <a:ext cx="3456384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Устранить нарушения</a:t>
            </a:r>
          </a:p>
          <a:p>
            <a:pPr inden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Отменить протоколы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5496" y="-27384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Статья 18.1 Закона о защите конкуренции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67544" y="1700808"/>
            <a:ext cx="8246119" cy="938719"/>
          </a:xfrm>
          <a:prstGeom prst="rect">
            <a:avLst/>
          </a:prstGeom>
          <a:noFill/>
          <a:ln>
            <a:solidFill>
              <a:srgbClr val="00808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ts val="3300"/>
              </a:lnSpc>
            </a:pP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Организатор торгов </a:t>
            </a:r>
            <a:r>
              <a:rPr lang="ru-RU" sz="2400" b="0" dirty="0" smtClean="0">
                <a:solidFill>
                  <a:srgbClr val="C00000"/>
                </a:solidFill>
                <a:latin typeface="+mn-lt"/>
              </a:rPr>
              <a:t>не вправе заключать договор </a:t>
            </a: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 принятия решения по жалобе</a:t>
            </a:r>
            <a:endParaRPr lang="ru-RU" sz="2400" b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339752" y="2780928"/>
            <a:ext cx="4248472" cy="515526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Итог рассмотрения жалобы:</a:t>
            </a:r>
            <a:endParaRPr lang="ru-RU" sz="2400" b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79512" y="3645024"/>
            <a:ext cx="3960440" cy="479747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Признается </a:t>
            </a:r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обоснованной</a:t>
            </a:r>
            <a:endParaRPr lang="ru-RU" sz="2400" b="0" dirty="0">
              <a:solidFill>
                <a:srgbClr val="660033"/>
              </a:solidFill>
              <a:latin typeface="+mn-lt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716016" y="3645024"/>
            <a:ext cx="4320480" cy="479747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Признается </a:t>
            </a:r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необоснованной</a:t>
            </a:r>
            <a:endParaRPr lang="ru-RU" sz="2400" b="0" dirty="0">
              <a:solidFill>
                <a:srgbClr val="660033"/>
              </a:solidFill>
              <a:latin typeface="+mn-lt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547664" y="4221088"/>
            <a:ext cx="3600400" cy="515526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Выдается </a:t>
            </a:r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предписание</a:t>
            </a:r>
            <a:endParaRPr lang="ru-RU" sz="2400" b="0" dirty="0">
              <a:solidFill>
                <a:srgbClr val="660033"/>
              </a:solidFill>
              <a:latin typeface="+mn-lt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4103948" y="1088740"/>
            <a:ext cx="720080" cy="4824536"/>
          </a:xfrm>
          <a:prstGeom prst="rightBrace">
            <a:avLst/>
          </a:prstGeom>
          <a:ln w="28575" cap="rnd" cmpd="sng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004048" y="4941168"/>
            <a:ext cx="3960440" cy="161582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Внести изменения в документацию, в извещение</a:t>
            </a:r>
          </a:p>
          <a:p>
            <a:pPr inden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Аннулировать торги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193003">
            <a:off x="2182768" y="4650420"/>
            <a:ext cx="210257" cy="792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8466653">
            <a:off x="4541461" y="4663498"/>
            <a:ext cx="215015" cy="756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224A-F3B9-464A-B55E-5FC341B97DC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4" name="Рисунок 8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60040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496" y="-27384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Статья 18.1 Закона о защите конкуренции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4016" y="980728"/>
            <a:ext cx="889248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Отдельная категория жалоб – обращения участников </a:t>
            </a:r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строительного рынка 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на органы власти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55976" y="2660863"/>
            <a:ext cx="4320480" cy="2208297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Правительство РФ утвердило </a:t>
            </a:r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исчерпывающий </a:t>
            </a: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перечень процедур в сфере строительства </a:t>
            </a: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(Постановление № 403)</a:t>
            </a:r>
            <a:endParaRPr lang="ru-RU" sz="24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9196" y="5589240"/>
            <a:ext cx="8463284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400" b="0" dirty="0" smtClean="0">
                <a:solidFill>
                  <a:srgbClr val="660033"/>
                </a:solidFill>
                <a:latin typeface="+mj-lt"/>
              </a:rPr>
              <a:t>Цель – устранение административных барьеров в строительстве</a:t>
            </a:r>
            <a:endParaRPr lang="ru-RU" sz="2400" b="0" dirty="0">
              <a:solidFill>
                <a:srgbClr val="6600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224A-F3B9-464A-B55E-5FC341B97DC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496" y="-27384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Статья 18.1 Закона о защите конкуренции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836712"/>
            <a:ext cx="7236296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Можно обжаловать следующие действия: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1268760"/>
            <a:ext cx="8424936" cy="2208297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3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нарушение установленных сроков проведения процедур, включенных в исчерпывающий перечень в сфере строительства</a:t>
            </a:r>
          </a:p>
          <a:p>
            <a:pPr indent="0">
              <a:lnSpc>
                <a:spcPts val="3300"/>
              </a:lnSpc>
            </a:pPr>
            <a:r>
              <a:rPr lang="ru-RU" sz="23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предъявление требований, не включенных в перечень процедур</a:t>
            </a:r>
            <a:endParaRPr lang="ru-RU" sz="23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843026"/>
            <a:ext cx="8463284" cy="1754326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Штраф (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ст. 14.9.1 КоАП РФ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 – от </a:t>
            </a:r>
            <a:r>
              <a:rPr lang="ru-RU" sz="1800" b="0" dirty="0" smtClean="0">
                <a:solidFill>
                  <a:srgbClr val="660033"/>
                </a:solidFill>
                <a:latin typeface="+mn-lt"/>
              </a:rPr>
              <a:t>3 до 5 тысяч рублей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; повторное нарушение – от </a:t>
            </a:r>
            <a:r>
              <a:rPr lang="ru-RU" sz="1800" b="0" dirty="0" smtClean="0">
                <a:solidFill>
                  <a:srgbClr val="660033"/>
                </a:solidFill>
                <a:latin typeface="+mn-lt"/>
              </a:rPr>
              <a:t>30 до 50 тысяч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b="0" dirty="0" smtClean="0">
                <a:solidFill>
                  <a:srgbClr val="660033"/>
                </a:solidFill>
                <a:latin typeface="+mn-lt"/>
              </a:rPr>
              <a:t>рублей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либо дисквалификация до 2 лет</a:t>
            </a:r>
          </a:p>
          <a:p>
            <a:pPr indent="0" algn="just" eaLnBrk="1" hangingPunct="1"/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Штраф (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ст. 9.21 КоАП РФ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 для должностных лиц сетевых организаций – от </a:t>
            </a:r>
            <a:r>
              <a:rPr lang="ru-RU" sz="1800" b="0" dirty="0" smtClean="0">
                <a:solidFill>
                  <a:srgbClr val="660033"/>
                </a:solidFill>
                <a:latin typeface="+mn-lt"/>
              </a:rPr>
              <a:t>10 до 40 тысяч рублей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; повторное нарушение – от </a:t>
            </a:r>
            <a:r>
              <a:rPr lang="ru-RU" sz="1800" b="0" dirty="0" smtClean="0">
                <a:solidFill>
                  <a:srgbClr val="660033"/>
                </a:solidFill>
                <a:latin typeface="+mn-lt"/>
              </a:rPr>
              <a:t>40 до 50 тысяч рублей 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либо дисквалификация до 3 лет; для юр.лиц – от </a:t>
            </a:r>
            <a:r>
              <a:rPr lang="ru-RU" sz="1800" b="0" dirty="0" smtClean="0">
                <a:solidFill>
                  <a:srgbClr val="660033"/>
                </a:solidFill>
                <a:latin typeface="+mn-lt"/>
              </a:rPr>
              <a:t>100 до 500 тысяч рублей 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(при повторном нарушении – от </a:t>
            </a:r>
            <a:r>
              <a:rPr lang="ru-RU" sz="1800" b="0" dirty="0" smtClean="0">
                <a:solidFill>
                  <a:srgbClr val="660033"/>
                </a:solidFill>
                <a:latin typeface="+mn-lt"/>
              </a:rPr>
              <a:t>600 тысяч рублей до 1 миллиона рублей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</a:t>
            </a:r>
            <a:endParaRPr lang="ru-RU" sz="18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Рисунок 8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284580" cy="360040"/>
          </a:xfrm>
          <a:prstGeom prst="rect">
            <a:avLst/>
          </a:prstGeom>
        </p:spPr>
      </p:pic>
      <p:pic>
        <p:nvPicPr>
          <p:cNvPr id="10" name="Рисунок 9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284580" cy="36004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1520" y="3429000"/>
            <a:ext cx="7236296" cy="47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Незаконные действия </a:t>
            </a:r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сетевых организаций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: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3528" y="3858433"/>
            <a:ext cx="8424936" cy="938719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>
              <a:lnSpc>
                <a:spcPts val="3300"/>
              </a:lnSpc>
            </a:pPr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</a:t>
            </a:r>
            <a:r>
              <a:rPr lang="ru-RU" sz="2300" b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отказ в приеме документов и заявлений</a:t>
            </a:r>
          </a:p>
          <a:p>
            <a:pPr indent="0">
              <a:lnSpc>
                <a:spcPts val="3300"/>
              </a:lnSpc>
            </a:pPr>
            <a:r>
              <a:rPr lang="ru-RU" sz="23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предъявление излишних требований</a:t>
            </a:r>
            <a:endParaRPr lang="ru-RU" sz="23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Рисунок 13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216024" cy="273306"/>
          </a:xfrm>
          <a:prstGeom prst="rect">
            <a:avLst/>
          </a:prstGeom>
        </p:spPr>
      </p:pic>
      <p:pic>
        <p:nvPicPr>
          <p:cNvPr id="15" name="Рисунок 14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65104"/>
            <a:ext cx="216024" cy="273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4-f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60851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23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" y="980728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Государственные и муниципальные закупки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211960" y="5517232"/>
            <a:ext cx="49320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200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Начальник отдела </a:t>
            </a:r>
          </a:p>
          <a:p>
            <a:pPr algn="r">
              <a:defRPr/>
            </a:pPr>
            <a:r>
              <a:rPr lang="ru-RU" sz="2200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контроля в сфере закупок</a:t>
            </a:r>
            <a:endParaRPr lang="ru-RU" sz="2200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sz="2200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Михалева Екатерина Евгеньевна</a:t>
            </a:r>
            <a:endParaRPr lang="ru-RU" sz="2200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5445224"/>
            <a:ext cx="4932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Заместитель руководителя </a:t>
            </a:r>
          </a:p>
          <a:p>
            <a:pPr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Стельмах </a:t>
            </a:r>
          </a:p>
          <a:p>
            <a:pPr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Светлана Владимировна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512" y="836712"/>
            <a:ext cx="8786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4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Принципы Федерального закона от 05.04.2013 г. № 44-ФЗ «О контрактной системе в сфере закупок товаров, работ, услуг для государственных и муниципальных нужд»</a:t>
            </a:r>
            <a:endParaRPr lang="ru-RU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ФЕДЕРАЛЬНЫЙ ЗАКОН 44-ФЗ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23528" y="2005097"/>
            <a:ext cx="8463284" cy="221599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принцип открытости, прозрачности информации;  </a:t>
            </a:r>
          </a:p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принцип обеспечения конкуренции</a:t>
            </a: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принцип профессионализма заказчиков</a:t>
            </a: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принцип  стимулирования инноваций</a:t>
            </a: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принцип единства контрактной системы в сфере закупок</a:t>
            </a: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принцип эффективности закупок </a:t>
            </a:r>
            <a:endParaRPr lang="ru-RU" sz="23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467544" y="4077072"/>
          <a:ext cx="8305799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512" y="1052736"/>
            <a:ext cx="8786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305</a:t>
            </a:r>
            <a:r>
              <a:rPr lang="ru-RU" sz="2400" b="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нарушений законодательства о контрактной системе выявлено в 2017 году:</a:t>
            </a:r>
            <a:endParaRPr lang="ru-RU" b="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ФЕДЕРАЛЬНЫЙ ЗАКОН 44-ФЗ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29196" y="1844824"/>
            <a:ext cx="8463284" cy="221599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2300" b="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неразмещение</a:t>
            </a: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или несвоевременное размещение информации в ЕИС;</a:t>
            </a:r>
          </a:p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утверждение документации с нарушениями;</a:t>
            </a:r>
          </a:p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нарушение порядка отбора участников закупки;</a:t>
            </a:r>
          </a:p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оформление протокола с нарушением;</a:t>
            </a:r>
          </a:p>
          <a:p>
            <a:pPr>
              <a:buFont typeface="Arial" pitchFamily="34" charset="0"/>
              <a:buChar char="•"/>
            </a:pPr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нарушение порядка заключения контракта.</a:t>
            </a:r>
            <a:endParaRPr lang="ru-RU" sz="23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23528" y="4139210"/>
            <a:ext cx="4278436" cy="229293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b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2016 год</a:t>
            </a:r>
          </a:p>
          <a:p>
            <a:pPr indent="0"/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191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 административное дело</a:t>
            </a:r>
          </a:p>
          <a:p>
            <a:pPr indent="0"/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107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 постановлений</a:t>
            </a:r>
          </a:p>
          <a:p>
            <a:pPr indent="0"/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1 835 000 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рублей</a:t>
            </a:r>
          </a:p>
          <a:p>
            <a:pPr indent="0"/>
            <a:r>
              <a:rPr lang="ru-RU" sz="24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1 462 000 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рублей оплачено</a:t>
            </a:r>
          </a:p>
          <a:p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endParaRPr lang="ru-RU" sz="23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716016" y="4139209"/>
            <a:ext cx="4278436" cy="229293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b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2017 год</a:t>
            </a:r>
          </a:p>
          <a:p>
            <a:pPr indent="0"/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97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 административных дел</a:t>
            </a:r>
          </a:p>
          <a:p>
            <a:pPr indent="0"/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52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 постановления</a:t>
            </a:r>
          </a:p>
          <a:p>
            <a:pPr indent="0"/>
            <a:r>
              <a:rPr lang="ru-RU" sz="2400" b="0" dirty="0" smtClean="0">
                <a:solidFill>
                  <a:srgbClr val="660033"/>
                </a:solidFill>
                <a:latin typeface="+mn-lt"/>
              </a:rPr>
              <a:t>545 400 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рублей</a:t>
            </a:r>
          </a:p>
          <a:p>
            <a:pPr indent="0"/>
            <a:r>
              <a:rPr lang="ru-RU" sz="24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489 100 </a:t>
            </a:r>
            <a:r>
              <a:rPr lang="ru-RU" sz="2400" b="0" dirty="0" smtClean="0">
                <a:solidFill>
                  <a:srgbClr val="008080"/>
                </a:solidFill>
                <a:latin typeface="+mn-lt"/>
              </a:rPr>
              <a:t>рублей оплачено</a:t>
            </a:r>
          </a:p>
          <a:p>
            <a:r>
              <a:rPr lang="ru-RU" sz="2300" b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endParaRPr lang="ru-RU" sz="23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26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836712"/>
            <a:ext cx="8856984" cy="1296143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7.29 </a:t>
            </a: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r>
              <a:rPr lang="ru-RU" altLang="ru-RU" sz="2400" dirty="0" smtClean="0">
                <a:solidFill>
                  <a:srgbClr val="008080"/>
                </a:solidFill>
              </a:rPr>
              <a:t>– административная ответственность за нарушения способа определения поставщика 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  штраф для должностных лиц </a:t>
            </a:r>
            <a:r>
              <a:rPr lang="ru-RU" altLang="ru-RU" sz="2400" dirty="0" smtClean="0">
                <a:solidFill>
                  <a:srgbClr val="C00000"/>
                </a:solidFill>
              </a:rPr>
              <a:t>30 000 – 50 000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endParaRPr lang="ru-RU" altLang="ru-RU" sz="2800" dirty="0" smtClean="0">
              <a:solidFill>
                <a:srgbClr val="008080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2132856"/>
            <a:ext cx="8856984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Части 1, 1.1, 1.2, 1.3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административная ответственность за нарушение сроков размещения информации в единой системе в сфере закупок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3 000 – 30 000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  <a:p>
            <a:pPr lvl="0" algn="ctr" eaLnBrk="0" hangingPunct="0"/>
            <a:r>
              <a:rPr lang="ru-RU" altLang="ru-RU" kern="0" dirty="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штраф для юридических лиц </a:t>
            </a:r>
            <a:r>
              <a:rPr lang="ru-RU" altLang="ru-RU" dirty="0" smtClean="0">
                <a:solidFill>
                  <a:srgbClr val="C00000"/>
                </a:solidFill>
              </a:rPr>
              <a:t>10 </a:t>
            </a:r>
            <a:r>
              <a:rPr lang="ru-RU" altLang="ru-RU" dirty="0">
                <a:solidFill>
                  <a:srgbClr val="C00000"/>
                </a:solidFill>
              </a:rPr>
              <a:t>000 – </a:t>
            </a:r>
            <a:r>
              <a:rPr lang="ru-RU" altLang="ru-RU" dirty="0" smtClean="0">
                <a:solidFill>
                  <a:srgbClr val="C00000"/>
                </a:solidFill>
              </a:rPr>
              <a:t>100 </a:t>
            </a:r>
            <a:r>
              <a:rPr lang="ru-RU" altLang="ru-RU" dirty="0">
                <a:solidFill>
                  <a:srgbClr val="C00000"/>
                </a:solidFill>
              </a:rPr>
              <a:t>000 </a:t>
            </a:r>
            <a:r>
              <a:rPr lang="ru-RU" altLang="ru-RU" dirty="0" err="1">
                <a:solidFill>
                  <a:srgbClr val="C00000"/>
                </a:solidFill>
              </a:rPr>
              <a:t>руб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9512" y="4365104"/>
            <a:ext cx="8856984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1.4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размещение информации в единой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системе с нарушением либо нарушение порядка приема заявок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15 000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  <a:p>
            <a:pPr lvl="0" algn="ctr" eaLnBrk="0" hangingPunct="0"/>
            <a:r>
              <a:rPr lang="ru-RU" altLang="ru-RU" kern="0" dirty="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штраф для юридических лиц </a:t>
            </a:r>
            <a:r>
              <a:rPr lang="ru-RU" altLang="ru-RU" dirty="0" smtClean="0">
                <a:solidFill>
                  <a:srgbClr val="C00000"/>
                </a:solidFill>
              </a:rPr>
              <a:t>50 </a:t>
            </a:r>
            <a:r>
              <a:rPr lang="ru-RU" altLang="ru-RU" dirty="0">
                <a:solidFill>
                  <a:srgbClr val="C00000"/>
                </a:solidFill>
              </a:rPr>
              <a:t>000 </a:t>
            </a:r>
            <a:r>
              <a:rPr lang="ru-RU" altLang="ru-RU" dirty="0" err="1">
                <a:solidFill>
                  <a:srgbClr val="C00000"/>
                </a:solidFill>
              </a:rPr>
              <a:t>руб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27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856984" cy="1296143"/>
          </a:xfrm>
        </p:spPr>
        <p:txBody>
          <a:bodyPr/>
          <a:lstStyle/>
          <a:p>
            <a:pPr lvl="0">
              <a:defRPr/>
            </a:pPr>
            <a:r>
              <a:rPr lang="ru-RU" altLang="ru-RU" sz="2400" b="1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7.30 </a:t>
            </a: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Часть 2 </a:t>
            </a:r>
            <a:r>
              <a:rPr lang="ru-RU" altLang="ru-RU" sz="2400" dirty="0" smtClean="0">
                <a:solidFill>
                  <a:srgbClr val="008080"/>
                </a:solidFill>
              </a:rPr>
              <a:t>– незаконное отклонение или незаконное принятие заявки на участие в закупке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  </a:t>
            </a:r>
            <a:r>
              <a:rPr lang="ru-RU" altLang="ru-RU" sz="2200" dirty="0" smtClean="0"/>
              <a:t>штраф для должностных лиц </a:t>
            </a:r>
            <a:r>
              <a:rPr lang="ru-RU" altLang="ru-RU" sz="2200" dirty="0" smtClean="0">
                <a:solidFill>
                  <a:srgbClr val="C00000"/>
                </a:solidFill>
              </a:rPr>
              <a:t>1% </a:t>
            </a:r>
            <a:r>
              <a:rPr lang="ru-RU" altLang="ru-RU" sz="2200" dirty="0" smtClean="0">
                <a:solidFill>
                  <a:schemeClr val="accent6"/>
                </a:solidFill>
              </a:rPr>
              <a:t>от начальной цены контракта</a:t>
            </a:r>
            <a:br>
              <a:rPr lang="ru-RU" altLang="ru-RU" sz="2200" dirty="0" smtClean="0">
                <a:solidFill>
                  <a:schemeClr val="accent6"/>
                </a:solidFill>
              </a:rPr>
            </a:br>
            <a:r>
              <a:rPr lang="ru-RU" altLang="ru-RU" sz="2200" dirty="0" smtClean="0">
                <a:solidFill>
                  <a:schemeClr val="accent6"/>
                </a:solidFill>
              </a:rPr>
              <a:t>(но не менее </a:t>
            </a:r>
            <a:r>
              <a:rPr lang="ru-RU" altLang="ru-RU" sz="2400" dirty="0" smtClean="0">
                <a:solidFill>
                  <a:srgbClr val="C00000"/>
                </a:solidFill>
              </a:rPr>
              <a:t>5 000 </a:t>
            </a:r>
            <a:r>
              <a:rPr lang="ru-RU" altLang="ru-RU" sz="2200" dirty="0" smtClean="0">
                <a:solidFill>
                  <a:schemeClr val="accent6"/>
                </a:solidFill>
              </a:rPr>
              <a:t>и не более </a:t>
            </a:r>
            <a:r>
              <a:rPr lang="ru-RU" altLang="ru-RU" sz="2400" dirty="0" smtClean="0">
                <a:solidFill>
                  <a:srgbClr val="C00000"/>
                </a:solidFill>
              </a:rPr>
              <a:t>30 000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200" dirty="0" smtClean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2780928"/>
            <a:ext cx="8784976" cy="15841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2.1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нарушение требований к содержанию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протокола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10 000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4581128"/>
            <a:ext cx="8712968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3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неразмещение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информации и документов в единой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системе в сфере закупок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50 000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  <a:p>
            <a:pPr lvl="0" algn="ctr" eaLnBrk="0" hangingPunct="0"/>
            <a:r>
              <a:rPr lang="ru-RU" altLang="ru-RU" kern="0" dirty="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штраф для юридических лиц </a:t>
            </a:r>
            <a:r>
              <a:rPr lang="ru-RU" altLang="ru-RU" dirty="0" smtClean="0">
                <a:solidFill>
                  <a:srgbClr val="C00000"/>
                </a:solidFill>
              </a:rPr>
              <a:t>500 </a:t>
            </a:r>
            <a:r>
              <a:rPr lang="ru-RU" altLang="ru-RU" dirty="0">
                <a:solidFill>
                  <a:srgbClr val="C00000"/>
                </a:solidFill>
              </a:rPr>
              <a:t>000 </a:t>
            </a:r>
            <a:r>
              <a:rPr lang="ru-RU" altLang="ru-RU" dirty="0" err="1">
                <a:solidFill>
                  <a:srgbClr val="C00000"/>
                </a:solidFill>
              </a:rPr>
              <a:t>руб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28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856984" cy="1296143"/>
          </a:xfrm>
        </p:spPr>
        <p:txBody>
          <a:bodyPr/>
          <a:lstStyle/>
          <a:p>
            <a:pPr lvl="0">
              <a:defRPr/>
            </a:pPr>
            <a:r>
              <a:rPr lang="ru-RU" altLang="ru-RU" sz="2400" b="1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7.30 </a:t>
            </a: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Часть 4.1 </a:t>
            </a:r>
            <a:r>
              <a:rPr lang="ru-RU" altLang="ru-RU" sz="2400" dirty="0" smtClean="0">
                <a:solidFill>
                  <a:srgbClr val="008080"/>
                </a:solidFill>
              </a:rPr>
              <a:t>– незаконное включение в описание объекта ограничивающих участников требований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  </a:t>
            </a:r>
            <a:r>
              <a:rPr lang="ru-RU" altLang="ru-RU" sz="2200" dirty="0" smtClean="0"/>
              <a:t>штраф для должностных лиц </a:t>
            </a:r>
            <a:r>
              <a:rPr lang="ru-RU" altLang="ru-RU" sz="2200" dirty="0" smtClean="0">
                <a:solidFill>
                  <a:srgbClr val="C00000"/>
                </a:solidFill>
              </a:rPr>
              <a:t>1% </a:t>
            </a:r>
            <a:r>
              <a:rPr lang="ru-RU" altLang="ru-RU" sz="2200" dirty="0" smtClean="0">
                <a:solidFill>
                  <a:schemeClr val="accent6"/>
                </a:solidFill>
              </a:rPr>
              <a:t>от начальной цены контракта</a:t>
            </a:r>
            <a:br>
              <a:rPr lang="ru-RU" altLang="ru-RU" sz="2200" dirty="0" smtClean="0">
                <a:solidFill>
                  <a:schemeClr val="accent6"/>
                </a:solidFill>
              </a:rPr>
            </a:br>
            <a:r>
              <a:rPr lang="ru-RU" altLang="ru-RU" sz="2200" dirty="0" smtClean="0">
                <a:solidFill>
                  <a:schemeClr val="accent6"/>
                </a:solidFill>
              </a:rPr>
              <a:t>(но не менее </a:t>
            </a:r>
            <a:r>
              <a:rPr lang="ru-RU" altLang="ru-RU" sz="2400" dirty="0" smtClean="0">
                <a:solidFill>
                  <a:srgbClr val="C00000"/>
                </a:solidFill>
              </a:rPr>
              <a:t>10 000 </a:t>
            </a:r>
            <a:r>
              <a:rPr lang="ru-RU" altLang="ru-RU" sz="2200" dirty="0" smtClean="0">
                <a:solidFill>
                  <a:schemeClr val="accent6"/>
                </a:solidFill>
              </a:rPr>
              <a:t>и не более </a:t>
            </a:r>
            <a:r>
              <a:rPr lang="ru-RU" altLang="ru-RU" sz="2400" dirty="0" smtClean="0">
                <a:solidFill>
                  <a:srgbClr val="C00000"/>
                </a:solidFill>
              </a:rPr>
              <a:t>50 000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200" dirty="0" smtClean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2780928"/>
            <a:ext cx="8784976" cy="15841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4.2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утверждение конкурсной документации с нарушениями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3 000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4509120"/>
            <a:ext cx="8712968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6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незаконное отклонение или незаконный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допуск заявки на участие в запросе котировок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lang="ru-RU" altLang="ru-RU" dirty="0" smtClean="0"/>
              <a:t> </a:t>
            </a:r>
            <a:r>
              <a:rPr lang="ru-RU" altLang="ru-RU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dirty="0" smtClean="0">
                <a:solidFill>
                  <a:srgbClr val="C00000"/>
                </a:solidFill>
              </a:rPr>
              <a:t>5% </a:t>
            </a:r>
            <a:r>
              <a:rPr lang="ru-RU" altLang="ru-RU" dirty="0" smtClean="0">
                <a:solidFill>
                  <a:schemeClr val="accent6"/>
                </a:solidFill>
              </a:rPr>
              <a:t>от начальной цены контракта (но не более </a:t>
            </a:r>
            <a:r>
              <a:rPr lang="ru-RU" altLang="ru-RU" dirty="0" smtClean="0">
                <a:solidFill>
                  <a:srgbClr val="C00000"/>
                </a:solidFill>
              </a:rPr>
              <a:t>30 000 </a:t>
            </a:r>
            <a:r>
              <a:rPr lang="ru-RU" altLang="ru-RU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dirty="0" smtClean="0">
                <a:solidFill>
                  <a:schemeClr val="accent6"/>
                </a:solidFill>
              </a:rPr>
              <a:t>)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29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856984" cy="1584176"/>
          </a:xfrm>
        </p:spPr>
        <p:txBody>
          <a:bodyPr/>
          <a:lstStyle/>
          <a:p>
            <a:pPr lvl="0">
              <a:defRPr/>
            </a:pPr>
            <a:r>
              <a:rPr lang="ru-RU" altLang="ru-RU" sz="2400" b="1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7.30 </a:t>
            </a: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Часть 7, часть 11 </a:t>
            </a:r>
            <a:r>
              <a:rPr lang="ru-RU" altLang="ru-RU" sz="2400" dirty="0" smtClean="0">
                <a:solidFill>
                  <a:srgbClr val="008080"/>
                </a:solidFill>
              </a:rPr>
              <a:t>– незаконное признание победителя или закупка у СМП в размере менее, чем предусмотрено ФКС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  </a:t>
            </a:r>
            <a:r>
              <a:rPr lang="ru-RU" altLang="ru-RU" sz="2200" dirty="0" smtClean="0"/>
              <a:t>штраф для должностных лиц </a:t>
            </a:r>
            <a:r>
              <a:rPr lang="ru-RU" altLang="ru-RU" sz="2400" dirty="0" smtClean="0">
                <a:solidFill>
                  <a:srgbClr val="C00000"/>
                </a:solidFill>
              </a:rPr>
              <a:t>50 000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руб</a:t>
            </a:r>
            <a:endParaRPr lang="ru-RU" altLang="ru-RU" sz="2200" dirty="0" smtClean="0">
              <a:solidFill>
                <a:schemeClr val="accent6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9512" y="2780928"/>
            <a:ext cx="8712968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Части 13 и 14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нарушение сроков для подписания протоколов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lang="ru-RU" altLang="ru-RU" dirty="0" smtClean="0"/>
              <a:t> </a:t>
            </a:r>
            <a:r>
              <a:rPr lang="ru-RU" altLang="ru-RU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dirty="0" smtClean="0">
                <a:solidFill>
                  <a:srgbClr val="C00000"/>
                </a:solidFill>
              </a:rPr>
              <a:t>3 </a:t>
            </a:r>
            <a:r>
              <a:rPr lang="ru-RU" altLang="ru-RU" dirty="0">
                <a:solidFill>
                  <a:srgbClr val="C00000"/>
                </a:solidFill>
              </a:rPr>
              <a:t>000 – </a:t>
            </a:r>
            <a:r>
              <a:rPr lang="ru-RU" altLang="ru-RU" dirty="0" smtClean="0">
                <a:solidFill>
                  <a:srgbClr val="C00000"/>
                </a:solidFill>
              </a:rPr>
              <a:t>30 </a:t>
            </a:r>
            <a:r>
              <a:rPr lang="ru-RU" altLang="ru-RU" dirty="0">
                <a:solidFill>
                  <a:srgbClr val="C00000"/>
                </a:solidFill>
              </a:rPr>
              <a:t>000 </a:t>
            </a:r>
            <a:r>
              <a:rPr lang="ru-RU" altLang="ru-RU" dirty="0" err="1">
                <a:solidFill>
                  <a:srgbClr val="C00000"/>
                </a:solidFill>
              </a:rPr>
              <a:t>руб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5013176"/>
            <a:ext cx="885698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7.31 КоАП РФ </a:t>
            </a:r>
            <a:b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2</a:t>
            </a: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ненаправление или несвоевременное направление в срок информации для включения в РНП</a:t>
            </a:r>
            <a:r>
              <a:rPr kumimoji="0" lang="ru-RU" alt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</a:t>
            </a:r>
            <a:r>
              <a:rPr kumimoji="0" lang="ru-RU" altLang="ru-RU" sz="22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штраф для должностных лиц </a:t>
            </a: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20 000 руб</a:t>
            </a:r>
            <a:endParaRPr kumimoji="0" lang="ru-RU" alt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79" cy="620713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ea typeface="ＭＳ Ｐゴシック" pitchFamily="34" charset="-128"/>
              </a:rPr>
              <a:t>Правоприменительная практика в сфере рекламы</a:t>
            </a: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8512BE-27C2-4EAA-93C1-3CA63A7A10A1}" type="slidenum"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3</a:t>
            </a:fld>
            <a:endParaRPr lang="ru-RU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4705350" y="5876926"/>
            <a:ext cx="405471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1844824"/>
          <a:ext cx="84969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71600" y="1052736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8080"/>
                </a:solidFill>
                <a:cs typeface="Times New Roman" pitchFamily="18" charset="0"/>
              </a:rPr>
              <a:t>Статистика Кемеровского УФАС России по заявлениям и делам о рекламе</a:t>
            </a:r>
            <a:endParaRPr lang="ru-RU" sz="2800" dirty="0">
              <a:solidFill>
                <a:srgbClr val="00808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30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980728"/>
            <a:ext cx="8784976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7.32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1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заключение контракта с нарушением условий определения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поставщика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r>
              <a:rPr lang="ru-RU" altLang="ru-RU" sz="2000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sz="2000" dirty="0" smtClean="0">
                <a:solidFill>
                  <a:srgbClr val="C00000"/>
                </a:solidFill>
              </a:rPr>
              <a:t>1% </a:t>
            </a:r>
            <a:r>
              <a:rPr lang="ru-RU" altLang="ru-RU" sz="2000" dirty="0" smtClean="0">
                <a:solidFill>
                  <a:schemeClr val="accent6"/>
                </a:solidFill>
              </a:rPr>
              <a:t>от начальной цены контракта</a:t>
            </a:r>
            <a:br>
              <a:rPr lang="ru-RU" altLang="ru-RU" sz="2000" dirty="0" smtClean="0">
                <a:solidFill>
                  <a:schemeClr val="accent6"/>
                </a:solidFill>
              </a:rPr>
            </a:br>
            <a:r>
              <a:rPr lang="ru-RU" altLang="ru-RU" sz="2000" dirty="0" smtClean="0">
                <a:solidFill>
                  <a:schemeClr val="accent6"/>
                </a:solidFill>
              </a:rPr>
              <a:t>(но не менее </a:t>
            </a:r>
            <a:r>
              <a:rPr lang="ru-RU" altLang="ru-RU" sz="2000" dirty="0" smtClean="0">
                <a:solidFill>
                  <a:srgbClr val="C00000"/>
                </a:solidFill>
              </a:rPr>
              <a:t>5 000 </a:t>
            </a:r>
            <a:r>
              <a:rPr lang="ru-RU" altLang="ru-RU" sz="2000" dirty="0" smtClean="0">
                <a:solidFill>
                  <a:schemeClr val="accent6"/>
                </a:solidFill>
              </a:rPr>
              <a:t>и не более </a:t>
            </a:r>
            <a:r>
              <a:rPr lang="ru-RU" altLang="ru-RU" sz="2000" dirty="0" smtClean="0">
                <a:solidFill>
                  <a:srgbClr val="C00000"/>
                </a:solidFill>
              </a:rPr>
              <a:t>30 000 </a:t>
            </a:r>
            <a:r>
              <a:rPr lang="ru-RU" altLang="ru-RU" sz="20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000" dirty="0" smtClean="0">
                <a:solidFill>
                  <a:schemeClr val="accent6"/>
                </a:solidFill>
              </a:rPr>
              <a:t>)</a:t>
            </a:r>
          </a:p>
          <a:p>
            <a:pPr lvl="0" algn="ctr" eaLnBrk="0" hangingPunct="0"/>
            <a:r>
              <a:rPr lang="ru-RU" altLang="ru-RU" sz="2000" dirty="0" smtClean="0">
                <a:solidFill>
                  <a:schemeClr val="accent6"/>
                </a:solidFill>
              </a:rPr>
              <a:t>штраф для юридических лиц </a:t>
            </a:r>
            <a:r>
              <a:rPr lang="ru-RU" altLang="ru-RU" sz="2000" dirty="0" smtClean="0">
                <a:solidFill>
                  <a:srgbClr val="C00000"/>
                </a:solidFill>
              </a:rPr>
              <a:t>1% </a:t>
            </a:r>
            <a:r>
              <a:rPr lang="ru-RU" altLang="ru-RU" sz="2000" dirty="0" smtClean="0">
                <a:solidFill>
                  <a:schemeClr val="accent6"/>
                </a:solidFill>
              </a:rPr>
              <a:t>от начальной цены контракта</a:t>
            </a:r>
            <a:br>
              <a:rPr lang="ru-RU" altLang="ru-RU" sz="2000" dirty="0" smtClean="0">
                <a:solidFill>
                  <a:schemeClr val="accent6"/>
                </a:solidFill>
              </a:rPr>
            </a:br>
            <a:r>
              <a:rPr lang="ru-RU" altLang="ru-RU" sz="2000" dirty="0" smtClean="0">
                <a:solidFill>
                  <a:schemeClr val="accent6"/>
                </a:solidFill>
              </a:rPr>
              <a:t>(но не менее </a:t>
            </a:r>
            <a:r>
              <a:rPr lang="ru-RU" altLang="ru-RU" sz="2000" dirty="0" smtClean="0">
                <a:solidFill>
                  <a:srgbClr val="C00000"/>
                </a:solidFill>
              </a:rPr>
              <a:t>50 000 </a:t>
            </a:r>
            <a:r>
              <a:rPr lang="ru-RU" altLang="ru-RU" sz="2000" dirty="0" smtClean="0">
                <a:solidFill>
                  <a:schemeClr val="accent6"/>
                </a:solidFill>
              </a:rPr>
              <a:t>и не более </a:t>
            </a:r>
            <a:r>
              <a:rPr lang="ru-RU" altLang="ru-RU" sz="2000" dirty="0" smtClean="0">
                <a:solidFill>
                  <a:srgbClr val="C00000"/>
                </a:solidFill>
              </a:rPr>
              <a:t>300 000 </a:t>
            </a:r>
            <a:r>
              <a:rPr lang="ru-RU" altLang="ru-RU" sz="20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000" dirty="0" smtClean="0">
                <a:solidFill>
                  <a:schemeClr val="accent6"/>
                </a:solidFill>
              </a:rPr>
              <a:t>)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3429000"/>
            <a:ext cx="8568952" cy="11521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7.32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3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нарушение сроков заключения контракта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lang="ru-RU" altLang="ru-RU" dirty="0" smtClean="0"/>
              <a:t> </a:t>
            </a:r>
            <a:r>
              <a:rPr lang="ru-RU" altLang="ru-RU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dirty="0" smtClean="0">
                <a:solidFill>
                  <a:srgbClr val="C00000"/>
                </a:solidFill>
              </a:rPr>
              <a:t>50 000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4725144"/>
            <a:ext cx="8568952" cy="18722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7.32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6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нарушение порядка 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расторжения контракта при одностороннем отказе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lang="ru-RU" altLang="ru-RU" dirty="0" smtClean="0"/>
              <a:t> </a:t>
            </a:r>
            <a:r>
              <a:rPr lang="ru-RU" altLang="ru-RU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dirty="0" smtClean="0">
                <a:solidFill>
                  <a:srgbClr val="C00000"/>
                </a:solidFill>
              </a:rPr>
              <a:t>50 000</a:t>
            </a:r>
          </a:p>
          <a:p>
            <a:pPr lvl="0" algn="ctr" eaLnBrk="0" hangingPunct="0"/>
            <a:r>
              <a:rPr lang="ru-RU" altLang="ru-RU" dirty="0" smtClean="0">
                <a:solidFill>
                  <a:schemeClr val="accent6"/>
                </a:solidFill>
              </a:rPr>
              <a:t>штраф для юридических лиц </a:t>
            </a:r>
            <a:r>
              <a:rPr lang="ru-RU" altLang="ru-RU" dirty="0" smtClean="0">
                <a:solidFill>
                  <a:srgbClr val="C00000"/>
                </a:solidFill>
              </a:rPr>
              <a:t>200 000</a:t>
            </a:r>
            <a:endParaRPr kumimoji="0" lang="ru-RU" altLang="ru-RU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31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 smtClean="0">
                <a:solidFill>
                  <a:schemeClr val="bg1"/>
                </a:solidFill>
              </a:rPr>
              <a:t>Реестр недобросовестных поставщиков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640960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</a:t>
            </a:r>
            <a:r>
              <a:rPr lang="ru-RU" altLang="ru-RU" kern="0" dirty="0" smtClean="0">
                <a:solidFill>
                  <a:srgbClr val="00808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104 </a:t>
            </a:r>
            <a:r>
              <a:rPr lang="ru-RU" altLang="ru-RU" kern="0" dirty="0" smtClean="0">
                <a:solidFill>
                  <a:srgbClr val="00808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Федерального закона № 44-ФЗ определяет порядок рассмотрения обращений заказчиков о включении информации об участниках закупок, уклонившихся от заключения контракта или нарушивших его условия</a:t>
            </a:r>
          </a:p>
        </p:txBody>
      </p:sp>
      <p:pic>
        <p:nvPicPr>
          <p:cNvPr id="7" name="Рисунок 6" descr="Vklyuchenie-v-RN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68922"/>
            <a:ext cx="3203564" cy="211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512" y="5229200"/>
            <a:ext cx="8784976" cy="115416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300" b="0" dirty="0" smtClean="0">
                <a:solidFill>
                  <a:srgbClr val="660033"/>
                </a:solidFill>
                <a:latin typeface="+mj-lt"/>
              </a:rPr>
              <a:t>Если при уклонении победителя контракт заключен со вторым участником закупки, необходимо направить информацию в течение </a:t>
            </a:r>
            <a:r>
              <a:rPr lang="ru-RU" sz="2300" b="0" dirty="0" smtClean="0">
                <a:solidFill>
                  <a:srgbClr val="C00000"/>
                </a:solidFill>
                <a:latin typeface="+mj-lt"/>
              </a:rPr>
              <a:t>3 рабочих дней </a:t>
            </a:r>
            <a:r>
              <a:rPr lang="ru-RU" sz="2300" b="0" dirty="0" smtClean="0">
                <a:solidFill>
                  <a:srgbClr val="660033"/>
                </a:solidFill>
                <a:latin typeface="+mj-lt"/>
              </a:rPr>
              <a:t>в контрольный орган в сфере закупок</a:t>
            </a:r>
            <a:endParaRPr lang="ru-RU" sz="2300" b="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63888" y="3068960"/>
            <a:ext cx="2448272" cy="186204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300" b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2016 год</a:t>
            </a:r>
          </a:p>
          <a:p>
            <a:pPr indent="0"/>
            <a:r>
              <a:rPr lang="ru-RU" sz="2300" b="0" dirty="0" smtClean="0">
                <a:solidFill>
                  <a:srgbClr val="660033"/>
                </a:solidFill>
                <a:latin typeface="+mn-lt"/>
              </a:rPr>
              <a:t>198 </a:t>
            </a:r>
            <a:r>
              <a:rPr lang="ru-RU" sz="2300" b="0" dirty="0" smtClean="0">
                <a:solidFill>
                  <a:srgbClr val="008080"/>
                </a:solidFill>
                <a:latin typeface="+mn-lt"/>
              </a:rPr>
              <a:t>обращений</a:t>
            </a:r>
          </a:p>
          <a:p>
            <a:pPr indent="0"/>
            <a:r>
              <a:rPr lang="ru-RU" sz="2300" b="0" dirty="0" smtClean="0">
                <a:solidFill>
                  <a:srgbClr val="660033"/>
                </a:solidFill>
                <a:latin typeface="+mn-lt"/>
              </a:rPr>
              <a:t>104 – </a:t>
            </a:r>
            <a:r>
              <a:rPr lang="ru-RU" sz="2300" b="0" dirty="0" smtClean="0">
                <a:solidFill>
                  <a:srgbClr val="008080"/>
                </a:solidFill>
                <a:latin typeface="+mn-lt"/>
              </a:rPr>
              <a:t>без включения в РНП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372200" y="3068960"/>
            <a:ext cx="2448272" cy="186204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300" b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  <a:t>2017 год</a:t>
            </a:r>
          </a:p>
          <a:p>
            <a:pPr indent="0"/>
            <a:r>
              <a:rPr lang="ru-RU" sz="2300" b="0" dirty="0" smtClean="0">
                <a:solidFill>
                  <a:srgbClr val="660033"/>
                </a:solidFill>
                <a:latin typeface="+mn-lt"/>
              </a:rPr>
              <a:t>91</a:t>
            </a:r>
            <a:r>
              <a:rPr lang="ru-RU" sz="2300" b="0" dirty="0" smtClean="0">
                <a:solidFill>
                  <a:srgbClr val="008080"/>
                </a:solidFill>
                <a:latin typeface="+mn-lt"/>
              </a:rPr>
              <a:t> обращение</a:t>
            </a:r>
          </a:p>
          <a:p>
            <a:pPr indent="0"/>
            <a:r>
              <a:rPr lang="ru-RU" sz="2300" b="0" dirty="0" smtClean="0">
                <a:solidFill>
                  <a:srgbClr val="660033"/>
                </a:solidFill>
                <a:latin typeface="+mn-lt"/>
              </a:rPr>
              <a:t>44 – </a:t>
            </a:r>
            <a:r>
              <a:rPr lang="ru-RU" sz="2300" b="0" dirty="0" smtClean="0">
                <a:solidFill>
                  <a:srgbClr val="008080"/>
                </a:solidFill>
                <a:latin typeface="+mn-lt"/>
              </a:rPr>
              <a:t>без включения в РНП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32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 smtClean="0">
                <a:solidFill>
                  <a:schemeClr val="bg1"/>
                </a:solidFill>
              </a:rPr>
              <a:t>Реестр недобросовестных поставщиков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4509120"/>
            <a:ext cx="8640960" cy="194421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3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В процессе рассмотрения обращения учитываются такие обстоятельства: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altLang="ru-RU" sz="2300" kern="0" dirty="0" smtClean="0">
                <a:solidFill>
                  <a:srgbClr val="00808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соблюдение  заказчиком процедуры одностороннего отказа в связи с существенным нарушением  условий контракта;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altLang="ru-RU" sz="2300" kern="0" dirty="0" smtClean="0">
                <a:solidFill>
                  <a:srgbClr val="00808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умысел у поставщика для уклонения;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altLang="ru-RU" sz="2300" kern="0" dirty="0" smtClean="0">
                <a:solidFill>
                  <a:srgbClr val="00808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причины, повлекшие невозможность исполнения контракта или отказ от его  заключения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000" kern="0" dirty="0" smtClean="0">
              <a:solidFill>
                <a:srgbClr val="008080"/>
              </a:solidFill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512" y="980728"/>
            <a:ext cx="8784976" cy="115416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300" b="0" dirty="0" smtClean="0">
                <a:solidFill>
                  <a:srgbClr val="660033"/>
                </a:solidFill>
                <a:latin typeface="+mj-lt"/>
              </a:rPr>
              <a:t>Если контракт расторгнут по решению суда – антимонопольный орган выносит </a:t>
            </a:r>
            <a:r>
              <a:rPr lang="ru-RU" sz="2300" b="0" dirty="0" smtClean="0">
                <a:solidFill>
                  <a:srgbClr val="C00000"/>
                </a:solidFill>
                <a:latin typeface="+mj-lt"/>
              </a:rPr>
              <a:t>приказ</a:t>
            </a:r>
            <a:r>
              <a:rPr lang="ru-RU" sz="2300" b="0" dirty="0" smtClean="0">
                <a:solidFill>
                  <a:srgbClr val="660033"/>
                </a:solidFill>
                <a:latin typeface="+mj-lt"/>
              </a:rPr>
              <a:t> о включении сведений о поставщике (подрядчике, исполнителе) в Реестр</a:t>
            </a:r>
            <a:endParaRPr lang="ru-RU" sz="2300" b="0" dirty="0">
              <a:solidFill>
                <a:srgbClr val="660033"/>
              </a:solidFill>
              <a:latin typeface="+mj-lt"/>
            </a:endParaRPr>
          </a:p>
        </p:txBody>
      </p:sp>
      <p:pic>
        <p:nvPicPr>
          <p:cNvPr id="12" name="Рисунок 11" descr="goszakupki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8801" y="2204864"/>
            <a:ext cx="4055407" cy="1748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_0389.png"/>
          <p:cNvPicPr>
            <a:picLocks noChangeAspect="1"/>
          </p:cNvPicPr>
          <p:nvPr/>
        </p:nvPicPr>
        <p:blipFill>
          <a:blip r:embed="rId3" cstate="print"/>
          <a:srcRect l="16926" t="13158" r="16925" b="18616"/>
          <a:stretch>
            <a:fillRect/>
          </a:stretch>
        </p:blipFill>
        <p:spPr>
          <a:xfrm>
            <a:off x="2521211" y="1700808"/>
            <a:ext cx="435504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512" y="1052736"/>
            <a:ext cx="87868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en-US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I</a:t>
            </a:r>
            <a:r>
              <a:rPr lang="ru-RU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. Изменения в части требований к участникам закупки (ч.1 ст. 31)</a:t>
            </a:r>
            <a:endParaRPr lang="ru-RU" sz="24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Изменения законодательства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7504" y="4509120"/>
            <a:ext cx="878497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Требование </a:t>
            </a:r>
            <a:r>
              <a:rPr lang="ru-RU" sz="2600" b="0" dirty="0" smtClean="0">
                <a:solidFill>
                  <a:srgbClr val="C00000"/>
                </a:solidFill>
                <a:latin typeface="+mj-lt"/>
              </a:rPr>
              <a:t>об отсутствии судимости</a:t>
            </a:r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участника закупки </a:t>
            </a:r>
          </a:p>
          <a:p>
            <a:pPr indent="0" algn="just" eaLnBrk="1" hangingPunct="1"/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Отсутствие </a:t>
            </a:r>
            <a:r>
              <a:rPr lang="ru-RU" sz="2600" b="0" dirty="0" smtClean="0">
                <a:solidFill>
                  <a:srgbClr val="C00000"/>
                </a:solidFill>
                <a:latin typeface="+mj-lt"/>
              </a:rPr>
              <a:t>привлечения к административной ответственности</a:t>
            </a:r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за незаконное </a:t>
            </a:r>
            <a:r>
              <a:rPr lang="ru-RU" sz="2600" b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вознаграждение        (</a:t>
            </a:r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ст. 19.28 КоАП РФ)в течение 2-х лет до подачи заявки</a:t>
            </a: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512" y="1052736"/>
            <a:ext cx="8786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en-US" sz="2800" b="0" dirty="0" smtClean="0">
                <a:solidFill>
                  <a:schemeClr val="accent5">
                    <a:lumMod val="25000"/>
                  </a:schemeClr>
                </a:solidFill>
              </a:rPr>
              <a:t>II</a:t>
            </a:r>
            <a:r>
              <a:rPr lang="ru-RU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. Изменения в Градостроительном кодексе</a:t>
            </a:r>
            <a:endParaRPr lang="ru-RU" sz="24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Изменения законодательства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79512" y="1556792"/>
            <a:ext cx="878497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 1 января 2017 года в документации о закупке на проведение работ по строительству, реконструкции, капитальному ремонту объектов капитального строительства должны быть установлены следующие требования:</a:t>
            </a:r>
          </a:p>
          <a:p>
            <a:pPr indent="0" algn="just" eaLnBrk="1" hangingPunct="1"/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</a:t>
            </a:r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о наличии членства СРО в данной области</a:t>
            </a:r>
          </a:p>
          <a:p>
            <a:pPr indent="0" algn="just" eaLnBrk="1" hangingPunct="1"/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     о выписке (или копии) в качестве подтверждения членства СРО  в составе второй части заявки</a:t>
            </a:r>
          </a:p>
          <a:p>
            <a:pPr indent="0" algn="just" eaLnBrk="1" hangingPunct="1"/>
            <a:endParaRPr lang="ru-RU" sz="2600" b="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284580" cy="360040"/>
          </a:xfrm>
          <a:prstGeom prst="rect">
            <a:avLst/>
          </a:prstGeom>
        </p:spPr>
      </p:pic>
      <p:pic>
        <p:nvPicPr>
          <p:cNvPr id="9" name="Рисунок 8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284580" cy="36004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4869160"/>
            <a:ext cx="8568952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Требования не распространяются на участников, предложивших цену контракта менее 3 миллионов рублей и УП, ГУ, МУ, юр.лица с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госучастием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согласно ч.2.2 ст.52 Градостроительного кодекса РФ</a:t>
            </a: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95536" y="1029653"/>
            <a:ext cx="3240360" cy="206210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en-US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III</a:t>
            </a:r>
            <a:r>
              <a:rPr lang="ru-RU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r>
              <a:rPr lang="ru-RU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5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С 10 июня 2017 года заказчики </a:t>
            </a:r>
            <a:r>
              <a:rPr lang="ru-RU" sz="2500" b="0" dirty="0" smtClean="0">
                <a:solidFill>
                  <a:srgbClr val="C00000"/>
                </a:solidFill>
                <a:latin typeface="+mj-lt"/>
              </a:rPr>
              <a:t>не вправе включать запрет</a:t>
            </a:r>
            <a:r>
              <a:rPr lang="ru-RU" sz="25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на закупку у турецких компаний</a:t>
            </a:r>
            <a:endParaRPr lang="ru-RU" sz="25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Изменения законодательства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995936" y="1029653"/>
            <a:ext cx="4968552" cy="24468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en-US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IV</a:t>
            </a:r>
            <a:r>
              <a:rPr lang="ru-RU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r>
              <a:rPr lang="ru-RU" sz="2500" b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Срок оплаты по контракту на этапе его заключения или исполнения </a:t>
            </a:r>
            <a:r>
              <a:rPr lang="ru-RU" sz="2500" b="0" dirty="0" smtClean="0">
                <a:solidFill>
                  <a:srgbClr val="C00000"/>
                </a:solidFill>
                <a:latin typeface="+mn-lt"/>
              </a:rPr>
              <a:t>изменению не подлежит </a:t>
            </a:r>
            <a:r>
              <a:rPr lang="ru-RU" sz="2500" b="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(если извещение размещено в ЕИС до 1 мая 2017 года)</a:t>
            </a:r>
            <a:endParaRPr lang="ru-RU" sz="2500" b="0" dirty="0">
              <a:solidFill>
                <a:srgbClr val="FD0F0F"/>
              </a:solidFill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3672513"/>
            <a:ext cx="8786812" cy="2831544"/>
          </a:xfrm>
          <a:prstGeom prst="rect">
            <a:avLst/>
          </a:prstGeom>
          <a:noFill/>
          <a:ln>
            <a:solidFill>
              <a:srgbClr val="FD0F0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en-US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</a:t>
            </a:r>
            <a:r>
              <a:rPr lang="ru-RU" sz="2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. </a:t>
            </a:r>
            <a:r>
              <a:rPr lang="ru-RU" sz="25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С 9 сентября 2017 года вступило в законную силу Постановление Правительства РФ от 30.08.2017 № 1042 «Об утверждении </a:t>
            </a:r>
            <a:r>
              <a:rPr lang="ru-RU" sz="2500" b="0" dirty="0" smtClean="0">
                <a:solidFill>
                  <a:srgbClr val="C00000"/>
                </a:solidFill>
                <a:latin typeface="+mj-lt"/>
              </a:rPr>
              <a:t>Правил определения размера штрафа</a:t>
            </a:r>
            <a:r>
              <a:rPr lang="ru-RU" sz="25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, начисляемого в случае ненадлежащего исполнения заказчиком, неисполнения или ненадлежащего исполнения поставщиком (подрядчиком, исполнителем) обязательств, предусмотренных контрактом»</a:t>
            </a:r>
            <a:endParaRPr lang="ru-RU" sz="2500" b="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551264" cy="277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DBF300-3A59-4EB4-BE36-81DAD1F3BB01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36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B650C5D-7229-4863-A066-5E0C16D132E5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36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126999" y="836712"/>
            <a:ext cx="89094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Взаимодействие с антимонопольным органом </a:t>
            </a:r>
          </a:p>
          <a:p>
            <a:pPr algn="r">
              <a:defRPr/>
            </a:pPr>
            <a:r>
              <a:rPr lang="ru-RU" sz="2800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в рамках контроля за соблюдением Закона </a:t>
            </a:r>
          </a:p>
          <a:p>
            <a:pPr algn="r">
              <a:defRPr/>
            </a:pPr>
            <a:r>
              <a:rPr lang="ru-RU" sz="2800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о контрактной системе в сфере закупок</a:t>
            </a:r>
            <a:endParaRPr lang="ru-RU" sz="28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0" y="3929063"/>
            <a:ext cx="26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727200" y="5085184"/>
            <a:ext cx="741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/>
              <a:t>Начальник отдела по надзору за исполнением законодательства в сфере экономики Прокуратуры Кемеровской области 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Остапенко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 Светлана Николаевна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551264" cy="277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DBF300-3A59-4EB4-BE36-81DAD1F3BB01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37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B650C5D-7229-4863-A066-5E0C16D132E5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37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126999" y="836712"/>
            <a:ext cx="89094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Взаимодействие </a:t>
            </a:r>
          </a:p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с антимонопольным органом 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0" y="3929063"/>
            <a:ext cx="26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727200" y="5397023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/>
              <a:t>Генеральный директор</a:t>
            </a:r>
          </a:p>
          <a:p>
            <a:pPr algn="r">
              <a:defRPr/>
            </a:pPr>
            <a:r>
              <a:rPr lang="ru-RU" dirty="0" smtClean="0"/>
              <a:t>Кузбасской торгово-промышленной палаты 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Шавгулидзе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 Марина Геннадьевна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1568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99"/>
                </a:solidFill>
                <a:ea typeface="ＭＳ Ｐゴシック" pitchFamily="34" charset="-128"/>
              </a:rPr>
              <a:t>БЛОК ВОПРОСОВ</a:t>
            </a:r>
            <a:endParaRPr lang="ru-RU" sz="4000" b="1" dirty="0">
              <a:solidFill>
                <a:srgbClr val="333399"/>
              </a:solidFill>
            </a:endParaRPr>
          </a:p>
        </p:txBody>
      </p:sp>
      <p:pic>
        <p:nvPicPr>
          <p:cNvPr id="12291" name="Picture 15" descr="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1371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836863" y="5065713"/>
            <a:ext cx="37734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ufas_kem</a:t>
            </a:r>
          </a:p>
        </p:txBody>
      </p:sp>
      <p:pic>
        <p:nvPicPr>
          <p:cNvPr id="12293" name="Picture 13" descr="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9227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2843213" y="3933825"/>
            <a:ext cx="673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99"/>
                </a:solidFill>
                <a:ea typeface="ＭＳ Ｐゴシック" pitchFamily="34" charset="-128"/>
              </a:rPr>
              <a:t>KemerovskoeUFASRussia</a:t>
            </a:r>
          </a:p>
        </p:txBody>
      </p:sp>
      <p:pic>
        <p:nvPicPr>
          <p:cNvPr id="12295" name="Picture 5" descr="FAS-logo-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36838"/>
            <a:ext cx="57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2836863" y="2708275"/>
            <a:ext cx="4713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kemerovo.fas.gov.ru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1568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99"/>
                </a:solidFill>
                <a:ea typeface="ＭＳ Ｐゴシック" pitchFamily="34" charset="-128"/>
              </a:rPr>
              <a:t>СПАСИБО ЗА ВНИМАНИЕ!</a:t>
            </a:r>
            <a:endParaRPr lang="ru-RU" sz="4000" b="1">
              <a:solidFill>
                <a:srgbClr val="333399"/>
              </a:solidFill>
            </a:endParaRPr>
          </a:p>
        </p:txBody>
      </p:sp>
      <p:pic>
        <p:nvPicPr>
          <p:cNvPr id="12291" name="Picture 15" descr="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1371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836863" y="5065713"/>
            <a:ext cx="37734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ufas_kem</a:t>
            </a:r>
          </a:p>
        </p:txBody>
      </p:sp>
      <p:pic>
        <p:nvPicPr>
          <p:cNvPr id="12293" name="Picture 13" descr="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9227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2843213" y="3933825"/>
            <a:ext cx="673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99"/>
                </a:solidFill>
                <a:ea typeface="ＭＳ Ｐゴシック" pitchFamily="34" charset="-128"/>
              </a:rPr>
              <a:t>KemerovskoeUFASRussia</a:t>
            </a:r>
          </a:p>
        </p:txBody>
      </p:sp>
      <p:pic>
        <p:nvPicPr>
          <p:cNvPr id="12295" name="Picture 5" descr="FAS-logo-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36838"/>
            <a:ext cx="57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2836863" y="2708275"/>
            <a:ext cx="4713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kemerovo.fas.gov.ru</a:t>
            </a:r>
          </a:p>
        </p:txBody>
      </p:sp>
      <p:pic>
        <p:nvPicPr>
          <p:cNvPr id="9" name="Рисунок 8" descr="logoty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5589240"/>
            <a:ext cx="2526805" cy="9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eklamnye-construk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221088"/>
            <a:ext cx="2064595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3" y="0"/>
            <a:ext cx="8582468" cy="620713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ea typeface="ＭＳ Ｐゴシック" pitchFamily="34" charset="-128"/>
              </a:rPr>
              <a:t>Размещение рекламы без разрешения ОМСУ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68C082-78BA-4F3A-9E07-50B773E2ADFA}" type="slidenum"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4</a:t>
            </a:fld>
            <a:endParaRPr lang="ru-RU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4705350" y="5876926"/>
            <a:ext cx="405471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7544" y="11338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Требования статьи 19 Закона о рекламе распространяются на наружную рекламу с использованием: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4237931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ru-RU" sz="2500" dirty="0" smtClean="0">
                <a:solidFill>
                  <a:srgbClr val="0070C0"/>
                </a:solidFill>
                <a:latin typeface="+mj-lt"/>
              </a:rPr>
              <a:t>щитов, </a:t>
            </a:r>
          </a:p>
          <a:p>
            <a:pPr>
              <a:lnSpc>
                <a:spcPts val="2700"/>
              </a:lnSpc>
            </a:pPr>
            <a:r>
              <a:rPr lang="ru-RU" sz="2500" dirty="0" smtClean="0">
                <a:solidFill>
                  <a:srgbClr val="0070C0"/>
                </a:solidFill>
                <a:latin typeface="+mj-lt"/>
              </a:rPr>
              <a:t>стендов, </a:t>
            </a:r>
          </a:p>
          <a:p>
            <a:pPr>
              <a:lnSpc>
                <a:spcPts val="2700"/>
              </a:lnSpc>
            </a:pPr>
            <a:r>
              <a:rPr lang="ru-RU" sz="2500" dirty="0" smtClean="0">
                <a:solidFill>
                  <a:srgbClr val="0070C0"/>
                </a:solidFill>
                <a:latin typeface="+mj-lt"/>
              </a:rPr>
              <a:t>строительных сеток, </a:t>
            </a:r>
          </a:p>
          <a:p>
            <a:pPr>
              <a:lnSpc>
                <a:spcPts val="2700"/>
              </a:lnSpc>
            </a:pPr>
            <a:r>
              <a:rPr lang="ru-RU" sz="2500" dirty="0" smtClean="0">
                <a:solidFill>
                  <a:srgbClr val="0070C0"/>
                </a:solidFill>
                <a:latin typeface="+mj-lt"/>
              </a:rPr>
              <a:t>перетяжек, </a:t>
            </a:r>
          </a:p>
          <a:p>
            <a:pPr>
              <a:lnSpc>
                <a:spcPts val="2700"/>
              </a:lnSpc>
            </a:pPr>
            <a:r>
              <a:rPr lang="ru-RU" sz="2500" dirty="0" smtClean="0">
                <a:solidFill>
                  <a:srgbClr val="0070C0"/>
                </a:solidFill>
                <a:latin typeface="+mj-lt"/>
              </a:rPr>
              <a:t>электронных табло, </a:t>
            </a:r>
          </a:p>
          <a:p>
            <a:pPr>
              <a:lnSpc>
                <a:spcPts val="2700"/>
              </a:lnSpc>
            </a:pPr>
            <a:r>
              <a:rPr lang="ru-RU" sz="2500" dirty="0" smtClean="0">
                <a:solidFill>
                  <a:srgbClr val="0070C0"/>
                </a:solidFill>
                <a:latin typeface="+mj-lt"/>
              </a:rPr>
              <a:t>проекционного оборудования, </a:t>
            </a:r>
          </a:p>
          <a:p>
            <a:pPr>
              <a:lnSpc>
                <a:spcPts val="2700"/>
              </a:lnSpc>
            </a:pPr>
            <a:r>
              <a:rPr lang="ru-RU" sz="2500" dirty="0" smtClean="0">
                <a:solidFill>
                  <a:srgbClr val="0070C0"/>
                </a:solidFill>
                <a:latin typeface="+mj-lt"/>
              </a:rPr>
              <a:t>воздушных шаров, </a:t>
            </a:r>
          </a:p>
          <a:p>
            <a:pPr>
              <a:lnSpc>
                <a:spcPts val="2700"/>
              </a:lnSpc>
            </a:pPr>
            <a:r>
              <a:rPr lang="ru-RU" sz="2500" dirty="0" smtClean="0">
                <a:solidFill>
                  <a:srgbClr val="0070C0"/>
                </a:solidFill>
                <a:latin typeface="+mj-lt"/>
              </a:rPr>
              <a:t>аэростатов, </a:t>
            </a:r>
          </a:p>
          <a:p>
            <a:pPr>
              <a:lnSpc>
                <a:spcPts val="2700"/>
              </a:lnSpc>
            </a:pPr>
            <a:r>
              <a:rPr lang="ru-RU" sz="2500" b="1" dirty="0" smtClean="0">
                <a:solidFill>
                  <a:srgbClr val="0070C0"/>
                </a:solidFill>
                <a:latin typeface="+mj-lt"/>
              </a:rPr>
              <a:t>иных технических средств стабильного территориального размещения </a:t>
            </a:r>
            <a:endParaRPr lang="ru-RU" sz="25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88024" y="2132856"/>
            <a:ext cx="4176464" cy="1938992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kumimoji="1" lang="ru-RU" sz="2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Установка рекламных конструкций </a:t>
            </a:r>
            <a:r>
              <a:rPr kumimoji="1" lang="ru-RU" sz="2400" b="0" dirty="0" smtClean="0">
                <a:solidFill>
                  <a:schemeClr val="accent6"/>
                </a:solidFill>
                <a:latin typeface="+mj-lt"/>
              </a:rPr>
              <a:t>возможна только после согласования с органом местного самоуправления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3" y="0"/>
            <a:ext cx="8582468" cy="620713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ea typeface="ＭＳ Ｐゴシック" pitchFamily="34" charset="-128"/>
              </a:rPr>
              <a:t>Размещение рекламы без разрешения ОМСУ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68C082-78BA-4F3A-9E07-50B773E2ADFA}" type="slidenum"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5</a:t>
            </a:fld>
            <a:endParaRPr lang="ru-RU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4705350" y="5876926"/>
            <a:ext cx="405471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55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Требования статьи 19 Закона о рекламе распространяются на рекламные конструкции, монтируемые и располагаемые: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3240360"/>
          </a:xfrm>
        </p:spPr>
        <p:txBody>
          <a:bodyPr/>
          <a:lstStyle/>
          <a:p>
            <a:r>
              <a:rPr lang="ru-RU" sz="2700" dirty="0" smtClean="0">
                <a:solidFill>
                  <a:srgbClr val="008080"/>
                </a:solidFill>
              </a:rPr>
              <a:t>на внешних стенах; </a:t>
            </a:r>
          </a:p>
          <a:p>
            <a:pPr>
              <a:buNone/>
            </a:pPr>
            <a:r>
              <a:rPr lang="ru-RU" sz="2700" dirty="0" smtClean="0">
                <a:solidFill>
                  <a:srgbClr val="008080"/>
                </a:solidFill>
              </a:rPr>
              <a:t> </a:t>
            </a:r>
          </a:p>
          <a:p>
            <a:r>
              <a:rPr lang="ru-RU" sz="2700" dirty="0" smtClean="0">
                <a:solidFill>
                  <a:srgbClr val="008080"/>
                </a:solidFill>
              </a:rPr>
              <a:t>на крышах; </a:t>
            </a:r>
          </a:p>
          <a:p>
            <a:pPr>
              <a:buNone/>
            </a:pPr>
            <a:endParaRPr lang="ru-RU" sz="2700" dirty="0" smtClean="0">
              <a:solidFill>
                <a:srgbClr val="008080"/>
              </a:solidFill>
            </a:endParaRPr>
          </a:p>
          <a:p>
            <a:r>
              <a:rPr lang="ru-RU" sz="2700" dirty="0" smtClean="0">
                <a:solidFill>
                  <a:srgbClr val="008080"/>
                </a:solidFill>
              </a:rPr>
              <a:t>на иных конструктивных </a:t>
            </a:r>
          </a:p>
          <a:p>
            <a:pPr>
              <a:buNone/>
            </a:pPr>
            <a:r>
              <a:rPr lang="ru-RU" sz="2700" dirty="0" smtClean="0">
                <a:solidFill>
                  <a:srgbClr val="008080"/>
                </a:solidFill>
              </a:rPr>
              <a:t>элементах зданий, строений, сооружений или вне их; </a:t>
            </a:r>
          </a:p>
          <a:p>
            <a:pPr>
              <a:lnSpc>
                <a:spcPts val="2500"/>
              </a:lnSpc>
            </a:pPr>
            <a:endParaRPr lang="ru-RU" sz="2700" dirty="0" smtClean="0">
              <a:solidFill>
                <a:srgbClr val="008080"/>
              </a:solidFill>
            </a:endParaRPr>
          </a:p>
          <a:p>
            <a:r>
              <a:rPr lang="ru-RU" sz="2700" dirty="0" smtClean="0">
                <a:solidFill>
                  <a:srgbClr val="008080"/>
                </a:solidFill>
              </a:rPr>
              <a:t>на остановочных пунктах движения общественного транспорта</a:t>
            </a:r>
          </a:p>
          <a:p>
            <a:endParaRPr lang="ru-RU" dirty="0"/>
          </a:p>
        </p:txBody>
      </p:sp>
      <p:pic>
        <p:nvPicPr>
          <p:cNvPr id="12" name="Рисунок 11" descr="reklamnye-konstruk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348880"/>
            <a:ext cx="3888432" cy="2185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"/>
          <p:cNvPicPr>
            <a:picLocks noChangeAspect="1"/>
          </p:cNvPicPr>
          <p:nvPr/>
        </p:nvPicPr>
        <p:blipFill>
          <a:blip r:embed="rId2" cstate="print"/>
          <a:srcRect l="3761"/>
          <a:stretch>
            <a:fillRect/>
          </a:stretch>
        </p:blipFill>
        <p:spPr bwMode="auto">
          <a:xfrm>
            <a:off x="5724128" y="2780928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17635" y="0"/>
            <a:ext cx="8704385" cy="62071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Из практики управления</a:t>
            </a:r>
            <a:endParaRPr lang="ru-RU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E09052-2498-4816-8C35-11796B2AD4DA}" type="slidenum">
              <a:rPr lang="ru-RU" smtClean="0">
                <a:solidFill>
                  <a:schemeClr val="bg1"/>
                </a:solidFill>
                <a:cs typeface="Arial" pitchFamily="34" charset="0"/>
              </a:rPr>
              <a:pPr/>
              <a:t>6</a:t>
            </a:fld>
            <a:endParaRPr lang="ru-RU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Рисунок 9" descr="lemurrr-e1445574675387-900x6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24944"/>
            <a:ext cx="2411760" cy="1855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6" descr="_MG_96893798.jpg"/>
          <p:cNvPicPr>
            <a:picLocks noChangeAspect="1"/>
          </p:cNvPicPr>
          <p:nvPr/>
        </p:nvPicPr>
        <p:blipFill>
          <a:blip r:embed="rId4" cstate="print"/>
          <a:srcRect l="15886" t="21652" r="15982" b="14616"/>
          <a:stretch>
            <a:fillRect/>
          </a:stretch>
        </p:blipFill>
        <p:spPr bwMode="auto">
          <a:xfrm>
            <a:off x="107504" y="2924944"/>
            <a:ext cx="2626959" cy="1729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4" descr="Z:\Данилова\2016\33р наружка по 28 статье Авантаж\20160128_14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944724"/>
            <a:ext cx="2448272" cy="1836204"/>
          </a:xfrm>
          <a:prstGeom prst="rect">
            <a:avLst/>
          </a:prstGeom>
          <a:noFill/>
        </p:spPr>
      </p:pic>
      <p:pic>
        <p:nvPicPr>
          <p:cNvPr id="15" name="Рисунок 14" descr="03 Кирова19 Юргинское Финансовое Агенств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0488" y="980728"/>
            <a:ext cx="3486008" cy="1965152"/>
          </a:xfrm>
          <a:prstGeom prst="rect">
            <a:avLst/>
          </a:prstGeom>
        </p:spPr>
      </p:pic>
      <p:pic>
        <p:nvPicPr>
          <p:cNvPr id="18" name="Рисунок 17" descr="DSC_00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4725144"/>
            <a:ext cx="3240360" cy="1822703"/>
          </a:xfrm>
          <a:prstGeom prst="rect">
            <a:avLst/>
          </a:prstGeom>
        </p:spPr>
      </p:pic>
      <p:pic>
        <p:nvPicPr>
          <p:cNvPr id="20" name="Рисунок 19" descr="Волгорадская 13а павильо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941168"/>
            <a:ext cx="2592288" cy="1461338"/>
          </a:xfrm>
          <a:prstGeom prst="rect">
            <a:avLst/>
          </a:prstGeom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725144"/>
            <a:ext cx="2771800" cy="182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585" y="980728"/>
            <a:ext cx="2905239" cy="163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ru-RU" b="1" dirty="0" smtClean="0"/>
              <a:t>Статья 14.37 </a:t>
            </a:r>
            <a:r>
              <a:rPr lang="ru-RU" b="1" dirty="0" smtClean="0"/>
              <a:t>КоАП РФ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7338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500" b="1" dirty="0" smtClean="0"/>
              <a:t>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граждан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– от </a:t>
            </a:r>
            <a:r>
              <a:rPr lang="ru-RU" sz="3500" b="1" dirty="0" smtClean="0">
                <a:solidFill>
                  <a:srgbClr val="C00000"/>
                </a:solidFill>
              </a:rPr>
              <a:t>1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ru-RU" sz="3500" b="1" dirty="0" smtClean="0">
                <a:solidFill>
                  <a:srgbClr val="C00000"/>
                </a:solidFill>
              </a:rPr>
              <a:t>1,5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тысяч рублей </a:t>
            </a:r>
            <a:endParaRPr lang="ru-RU" sz="3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 для должностных лиц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sz="3500" b="1" dirty="0" smtClean="0">
                <a:solidFill>
                  <a:srgbClr val="C00000"/>
                </a:solidFill>
              </a:rPr>
              <a:t>3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3500" b="1" dirty="0" smtClean="0">
                <a:solidFill>
                  <a:srgbClr val="C00000"/>
                </a:solidFill>
              </a:rPr>
              <a:t>5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 тысяч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рублей </a:t>
            </a:r>
            <a:endParaRPr lang="ru-RU" sz="3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 для юридических лиц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sz="3500" b="1" dirty="0" smtClean="0">
                <a:solidFill>
                  <a:srgbClr val="C00000"/>
                </a:solidFill>
              </a:rPr>
              <a:t>500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 тысяч  до </a:t>
            </a:r>
            <a:r>
              <a:rPr lang="ru-RU" sz="3500" b="1" dirty="0" smtClean="0">
                <a:solidFill>
                  <a:srgbClr val="C00000"/>
                </a:solidFill>
              </a:rPr>
              <a:t>1 </a:t>
            </a:r>
            <a:r>
              <a:rPr lang="ru-RU" sz="3500" b="1" dirty="0" err="1" smtClean="0">
                <a:solidFill>
                  <a:srgbClr val="C00000"/>
                </a:solidFill>
              </a:rPr>
              <a:t>млн</a:t>
            </a:r>
            <a:r>
              <a:rPr lang="ru-RU" sz="3500" b="1" dirty="0" smtClean="0">
                <a:solidFill>
                  <a:srgbClr val="C00000"/>
                </a:solidFill>
              </a:rPr>
              <a:t>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</a:rPr>
              <a:t>рублей</a:t>
            </a:r>
            <a:endParaRPr lang="ru-RU" sz="35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8F494-A0D5-4F53-AB8D-2A3F7423E51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17635" y="0"/>
            <a:ext cx="870438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Штрафные санкции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b9a9a70e70537c122c070df0ff95e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420888"/>
            <a:ext cx="5904657" cy="3059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8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8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72008" y="836712"/>
            <a:ext cx="89644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4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Создание бюджетных учреждений органами местного самоуправления и предоставление им субсидий</a:t>
            </a:r>
            <a:endParaRPr lang="ru-RU" sz="34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445125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Главный специалист-эксперт </a:t>
            </a: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отдела контроля органов власти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Саврасов Максим Геннадьевич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4624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ts val="2100"/>
              </a:lnSpc>
              <a:defRPr/>
            </a:pPr>
            <a:r>
              <a:rPr lang="ru-RU" kern="0" dirty="0" smtClean="0"/>
              <a:t> </a:t>
            </a:r>
            <a:r>
              <a:rPr lang="ru-RU" sz="2500" b="1" kern="0" dirty="0" smtClean="0">
                <a:solidFill>
                  <a:schemeClr val="bg1"/>
                </a:solidFill>
                <a:ea typeface="+mj-ea"/>
                <a:cs typeface="+mj-cs"/>
              </a:rPr>
              <a:t>Практика доказывания по статьям 15, 16 </a:t>
            </a:r>
          </a:p>
          <a:p>
            <a:pPr algn="r" eaLnBrk="1" hangingPunct="1">
              <a:lnSpc>
                <a:spcPts val="2100"/>
              </a:lnSpc>
              <a:defRPr/>
            </a:pPr>
            <a:r>
              <a:rPr lang="ru-RU" sz="2200" b="1" kern="0" dirty="0" smtClean="0">
                <a:solidFill>
                  <a:schemeClr val="bg1"/>
                </a:solidFill>
                <a:ea typeface="+mj-ea"/>
                <a:cs typeface="+mj-cs"/>
              </a:rPr>
              <a:t>Закона о защите конкуренции</a:t>
            </a:r>
            <a:endParaRPr lang="ru-RU" sz="22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67544" y="2636912"/>
            <a:ext cx="8424936" cy="2000548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eaLnBrk="1" hangingPunct="1"/>
            <a:r>
              <a:rPr lang="ru-RU" sz="2800" b="0" dirty="0" smtClean="0">
                <a:solidFill>
                  <a:srgbClr val="008080"/>
                </a:solidFill>
                <a:latin typeface="+mj-lt"/>
              </a:rPr>
              <a:t>Б</a:t>
            </a:r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юджетное учреждение выполняет работы,</a:t>
            </a:r>
          </a:p>
          <a:p>
            <a:pPr indent="0" eaLnBrk="1" hangingPunct="1"/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оказывает услуги по основному</a:t>
            </a:r>
          </a:p>
          <a:p>
            <a:pPr indent="0" eaLnBrk="1" hangingPunct="1"/>
            <a:r>
              <a:rPr lang="ru-RU" sz="2400" b="0" dirty="0" smtClean="0">
                <a:solidFill>
                  <a:srgbClr val="008080"/>
                </a:solidFill>
                <a:latin typeface="+mj-lt"/>
              </a:rPr>
              <a:t>виду деятельности в соответствии с</a:t>
            </a:r>
          </a:p>
          <a:p>
            <a:pPr indent="0" eaLnBrk="1" hangingPunct="1"/>
            <a:r>
              <a:rPr lang="ru-RU" sz="2400" b="0" dirty="0" smtClean="0">
                <a:solidFill>
                  <a:srgbClr val="FF0000"/>
                </a:solidFill>
                <a:latin typeface="+mj-lt"/>
              </a:rPr>
              <a:t>государственным (муниципальным) </a:t>
            </a:r>
          </a:p>
          <a:p>
            <a:pPr indent="0" eaLnBrk="1" hangingPunct="1"/>
            <a:r>
              <a:rPr lang="ru-RU" sz="2400" b="0" dirty="0" smtClean="0">
                <a:solidFill>
                  <a:srgbClr val="FF0000"/>
                </a:solidFill>
                <a:latin typeface="+mj-lt"/>
              </a:rPr>
              <a:t>заданием</a:t>
            </a:r>
            <a:endParaRPr lang="ru-RU" sz="24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67544" y="1046346"/>
            <a:ext cx="8463284" cy="144655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32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</a:t>
            </a: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рганы местного самоуправления (</a:t>
            </a:r>
            <a:r>
              <a:rPr lang="ru-RU" sz="2800" b="0" dirty="0" smtClean="0">
                <a:solidFill>
                  <a:srgbClr val="660033"/>
                </a:solidFill>
                <a:latin typeface="+mj-lt"/>
              </a:rPr>
              <a:t>ОМСУ</a:t>
            </a: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) наделены полномочиями по созданию муниципальных учреждений (</a:t>
            </a:r>
            <a:r>
              <a:rPr lang="ru-RU" sz="2800" b="0" dirty="0" smtClean="0">
                <a:solidFill>
                  <a:srgbClr val="660033"/>
                </a:solidFill>
                <a:latin typeface="+mj-lt"/>
              </a:rPr>
              <a:t>МБУ</a:t>
            </a:r>
            <a:r>
              <a:rPr lang="ru-RU" sz="28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  <a:endParaRPr lang="ru-RU" sz="2800" b="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 descr="План ФХ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608512" cy="3840425"/>
          </a:xfrm>
          <a:prstGeom prst="rect">
            <a:avLst/>
          </a:prstGeom>
        </p:spPr>
      </p:pic>
      <p:pic>
        <p:nvPicPr>
          <p:cNvPr id="10" name="Рисунок 8" descr="investirovan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4104456" cy="204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17464</TotalTime>
  <Words>1805</Words>
  <Application>Microsoft Office PowerPoint</Application>
  <PresentationFormat>Экран (4:3)</PresentationFormat>
  <Paragraphs>314</Paragraphs>
  <Slides>39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Слайд 1</vt:lpstr>
      <vt:lpstr> </vt:lpstr>
      <vt:lpstr>Правоприменительная практика в сфере рекламы</vt:lpstr>
      <vt:lpstr>Размещение рекламы без разрешения ОМСУ</vt:lpstr>
      <vt:lpstr>Размещение рекламы без разрешения ОМСУ</vt:lpstr>
      <vt:lpstr>Из практики управления</vt:lpstr>
      <vt:lpstr>Статья 14.37 КоАП РФ</vt:lpstr>
      <vt:lpstr> </vt:lpstr>
      <vt:lpstr>Слайд 9</vt:lpstr>
      <vt:lpstr>Деятельность МБУ</vt:lpstr>
      <vt:lpstr>Слайд 11</vt:lpstr>
      <vt:lpstr>Позиция судов и УФАС</vt:lpstr>
      <vt:lpstr>Слайд 13</vt:lpstr>
      <vt:lpstr> </vt:lpstr>
      <vt:lpstr>Слайд 15</vt:lpstr>
      <vt:lpstr>Слайд 16</vt:lpstr>
      <vt:lpstr> </vt:lpstr>
      <vt:lpstr>Слайд 18</vt:lpstr>
      <vt:lpstr>Слайд 19</vt:lpstr>
      <vt:lpstr>Слайд 20</vt:lpstr>
      <vt:lpstr>Слайд 21</vt:lpstr>
      <vt:lpstr>Слайд 22</vt:lpstr>
      <vt:lpstr> </vt:lpstr>
      <vt:lpstr>Слайд 24</vt:lpstr>
      <vt:lpstr>Слайд 25</vt:lpstr>
      <vt:lpstr>Статья 7.29 КоАП РФ – административная ответственность за нарушения способа определения поставщика     штраф для должностных лиц 30 000 – 50 000 руб </vt:lpstr>
      <vt:lpstr>Статья 7.30 КоАП РФ  Часть 2 – незаконное отклонение или незаконное принятие заявки на участие в закупке    штраф для должностных лиц 1% от начальной цены контракта (но не менее 5 000 и не более 30 000 руб)</vt:lpstr>
      <vt:lpstr>Статья 7.30 КоАП РФ  Часть 4.1 – незаконное включение в описание объекта ограничивающих участников требований    штраф для должностных лиц 1% от начальной цены контракта (но не менее 10 000 и не более 50 000 руб)</vt:lpstr>
      <vt:lpstr>Статья 7.30 КоАП РФ  Часть 7, часть 11 – незаконное признание победителя или закупка у СМП в размере менее, чем предусмотрено ФКС    штраф для должностных лиц 50 000 руб</vt:lpstr>
      <vt:lpstr>Слайд 30</vt:lpstr>
      <vt:lpstr>Слайд 31</vt:lpstr>
      <vt:lpstr>Слайд 32</vt:lpstr>
      <vt:lpstr>Слайд 33</vt:lpstr>
      <vt:lpstr>Слайд 34</vt:lpstr>
      <vt:lpstr>Слайд 35</vt:lpstr>
      <vt:lpstr> </vt:lpstr>
      <vt:lpstr> </vt:lpstr>
      <vt:lpstr>Слайд 38</vt:lpstr>
      <vt:lpstr>Слайд 39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Дрешер</cp:lastModifiedBy>
  <cp:revision>1329</cp:revision>
  <cp:lastPrinted>2013-03-26T14:16:06Z</cp:lastPrinted>
  <dcterms:created xsi:type="dcterms:W3CDTF">2011-08-24T07:02:51Z</dcterms:created>
  <dcterms:modified xsi:type="dcterms:W3CDTF">2017-11-15T02:31:16Z</dcterms:modified>
</cp:coreProperties>
</file>