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E5E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2EC0C-5487-4FF6-8744-2CB78E26A2E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17ACA-41E0-49AC-8846-C5926195EC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87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DCF60"/>
          </a:solidFill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3212976"/>
            <a:ext cx="3456384" cy="2736304"/>
          </a:xfrm>
        </p:spPr>
        <p:txBody>
          <a:bodyPr/>
          <a:lstStyle/>
          <a:p>
            <a:endParaRPr lang="ru-RU" dirty="0">
              <a:latin typeface="Century Gothic" pitchFamily="34" charset="0"/>
            </a:endParaRPr>
          </a:p>
        </p:txBody>
      </p:sp>
      <p:pic>
        <p:nvPicPr>
          <p:cNvPr id="1026" name="Picture 2" descr="C:\Users\olya-\Downloads\greenedesk-jonasl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4666118" cy="3240360"/>
          </a:xfrm>
          <a:prstGeom prst="rect">
            <a:avLst/>
          </a:prstGeom>
          <a:noFill/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4789040" y="3284984"/>
            <a:ext cx="1619672" cy="196323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16" y="288032"/>
            <a:ext cx="8892480" cy="256490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Roboto "/>
              </a:rPr>
              <a:t>Картельный сговор</a:t>
            </a:r>
          </a:p>
        </p:txBody>
      </p:sp>
      <p:pic>
        <p:nvPicPr>
          <p:cNvPr id="2050" name="Picture 2" descr="C:\Users\olya-\Downloads\main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445224"/>
            <a:ext cx="2592288" cy="1115376"/>
          </a:xfrm>
          <a:prstGeom prst="rect">
            <a:avLst/>
          </a:prstGeom>
          <a:noFill/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772816"/>
            <a:ext cx="1656184" cy="9746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79912" y="566124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Roboto "/>
              </a:rPr>
              <a:t>Выполнили студентки </a:t>
            </a:r>
            <a:br>
              <a:rPr lang="ru-RU" dirty="0" smtClean="0">
                <a:latin typeface="Roboto "/>
              </a:rPr>
            </a:br>
            <a:r>
              <a:rPr lang="ru-RU" dirty="0" smtClean="0">
                <a:latin typeface="Roboto "/>
              </a:rPr>
              <a:t>гр.РСО-171</a:t>
            </a:r>
            <a:endParaRPr lang="ru-RU" dirty="0">
              <a:latin typeface="Roboto 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0232" y="566124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Roboto "/>
              </a:rPr>
              <a:t>К. Н </a:t>
            </a:r>
            <a:r>
              <a:rPr lang="ru-RU" dirty="0" err="1" smtClean="0">
                <a:latin typeface="Roboto "/>
              </a:rPr>
              <a:t>Мамашева</a:t>
            </a:r>
            <a:endParaRPr lang="ru-RU" dirty="0" smtClean="0">
              <a:latin typeface="Roboto "/>
            </a:endParaRPr>
          </a:p>
          <a:p>
            <a:r>
              <a:rPr lang="ru-RU" dirty="0" smtClean="0">
                <a:latin typeface="Roboto "/>
              </a:rPr>
              <a:t>М.    Селиванова</a:t>
            </a:r>
            <a:endParaRPr lang="ru-RU" dirty="0">
              <a:latin typeface="Roboto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453650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Montserrat"/>
              </a:rPr>
              <a:t>Картельным сговором называют неформальное соглашение между участниками одной рыночной отрасли. Договоренность обычно заключается в согласованных действиях с целью выбить из борьбы конкурента.</a:t>
            </a:r>
            <a:endParaRPr lang="ru-RU" sz="3600" dirty="0">
              <a:latin typeface="Montserrat"/>
            </a:endParaRPr>
          </a:p>
        </p:txBody>
      </p:sp>
      <p:sp>
        <p:nvSpPr>
          <p:cNvPr id="8" name="AutoShape 11"/>
          <p:cNvSpPr/>
          <p:nvPr/>
        </p:nvSpPr>
        <p:spPr>
          <a:xfrm>
            <a:off x="0" y="332656"/>
            <a:ext cx="5364088" cy="720080"/>
          </a:xfrm>
          <a:prstGeom prst="rect">
            <a:avLst/>
          </a:prstGeom>
          <a:solidFill>
            <a:srgbClr val="0C45A6"/>
          </a:solidFill>
        </p:spPr>
      </p:sp>
      <p:sp>
        <p:nvSpPr>
          <p:cNvPr id="9" name="TextBox 8"/>
          <p:cNvSpPr txBox="1"/>
          <p:nvPr/>
        </p:nvSpPr>
        <p:spPr>
          <a:xfrm>
            <a:off x="0" y="404664"/>
            <a:ext cx="550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Roboto "/>
              </a:rPr>
              <a:t>Что такое картельный сговор? </a:t>
            </a:r>
            <a:endParaRPr lang="ru-RU" sz="2800" dirty="0">
              <a:solidFill>
                <a:schemeClr val="bg1"/>
              </a:solidFill>
              <a:latin typeface="Roboto 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681378"/>
            <a:ext cx="8208912" cy="45719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5903561"/>
            <a:ext cx="8208912" cy="45719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AutoShape 11"/>
          <p:cNvSpPr/>
          <p:nvPr/>
        </p:nvSpPr>
        <p:spPr>
          <a:xfrm>
            <a:off x="0" y="0"/>
            <a:ext cx="9144000" cy="2132856"/>
          </a:xfrm>
          <a:prstGeom prst="rect">
            <a:avLst/>
          </a:prstGeom>
          <a:solidFill>
            <a:srgbClr val="0C45A6"/>
          </a:solidFill>
        </p:spPr>
      </p:sp>
      <p:sp>
        <p:nvSpPr>
          <p:cNvPr id="15" name="TextBox 13"/>
          <p:cNvSpPr txBox="1"/>
          <p:nvPr/>
        </p:nvSpPr>
        <p:spPr>
          <a:xfrm>
            <a:off x="179512" y="476672"/>
            <a:ext cx="7848872" cy="11028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640"/>
              </a:lnSpc>
            </a:pPr>
            <a:r>
              <a:rPr lang="ru-RU" sz="3600" dirty="0" smtClean="0">
                <a:solidFill>
                  <a:schemeClr val="bg1"/>
                </a:solidFill>
                <a:latin typeface="Roboto "/>
              </a:rPr>
              <a:t>Последствия картельного сговора </a:t>
            </a:r>
            <a:endParaRPr lang="en-US" sz="3600" dirty="0">
              <a:solidFill>
                <a:schemeClr val="bg1"/>
              </a:solidFill>
              <a:latin typeface="Roboto "/>
            </a:endParaRPr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4932040" y="2636912"/>
            <a:ext cx="3960440" cy="50405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Montserrat"/>
              </a:rPr>
              <a:t>меньший выбор товаров;</a:t>
            </a:r>
          </a:p>
          <a:p>
            <a:pPr>
              <a:buNone/>
            </a:pPr>
            <a:r>
              <a:rPr lang="ru-RU" sz="2000" dirty="0" smtClean="0">
                <a:latin typeface="Roboto "/>
              </a:rPr>
              <a:t/>
            </a:r>
            <a:br>
              <a:rPr lang="ru-RU" sz="2000" dirty="0" smtClean="0">
                <a:latin typeface="Roboto "/>
              </a:rPr>
            </a:br>
            <a:r>
              <a:rPr lang="ru-RU" sz="2000" dirty="0" smtClean="0">
                <a:latin typeface="Roboto "/>
              </a:rPr>
              <a:t/>
            </a:r>
            <a:br>
              <a:rPr lang="ru-RU" sz="2000" dirty="0" smtClean="0">
                <a:latin typeface="Roboto "/>
              </a:rPr>
            </a:br>
            <a:endParaRPr lang="ru-RU" sz="2000" dirty="0">
              <a:latin typeface="Roboto 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2499956"/>
            <a:ext cx="4104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Montserrat"/>
              </a:rPr>
              <a:t> искусственный рост цен</a:t>
            </a:r>
            <a:r>
              <a:rPr lang="ru-RU" dirty="0" smtClean="0">
                <a:latin typeface="Montserrat"/>
              </a:rPr>
              <a:t>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9512" y="357301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Montserrat"/>
              </a:rPr>
              <a:t> отсутствие новых, более качественных товаров</a:t>
            </a:r>
            <a:r>
              <a:rPr lang="ru-RU" sz="2000" b="1" dirty="0" smtClean="0">
                <a:latin typeface="Roboto "/>
              </a:rPr>
              <a:t>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504" y="4725144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Montserrat"/>
              </a:rPr>
              <a:t> подрыв доверия общества к основам рыночной экономики и политике властей в этой области.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32040" y="4697849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Montserrat"/>
              </a:rPr>
              <a:t> отсутствие у хозяйствующих субъектов мотивов для развития, инноваций, повышения эффективности;</a:t>
            </a:r>
            <a:endParaRPr lang="ru-RU" sz="2000" dirty="0">
              <a:latin typeface="Montserra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040" y="3573016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Montserrat"/>
              </a:rPr>
              <a:t> недопущение на рынок новых игроков, стагнация рынка;</a:t>
            </a:r>
            <a:endParaRPr lang="ru-RU" sz="2000" dirty="0">
              <a:latin typeface="Montserrat"/>
            </a:endParaRPr>
          </a:p>
        </p:txBody>
      </p:sp>
      <p:pic>
        <p:nvPicPr>
          <p:cNvPr id="31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272808" y="0"/>
            <a:ext cx="1619672" cy="1963239"/>
          </a:xfrm>
          <a:prstGeom prst="rect">
            <a:avLst/>
          </a:prstGeom>
        </p:spPr>
      </p:pic>
      <p:sp>
        <p:nvSpPr>
          <p:cNvPr id="33" name="AutoShape 2"/>
          <p:cNvSpPr/>
          <p:nvPr/>
        </p:nvSpPr>
        <p:spPr>
          <a:xfrm>
            <a:off x="288032" y="6381328"/>
            <a:ext cx="8460432" cy="72008"/>
          </a:xfrm>
          <a:prstGeom prst="rect">
            <a:avLst/>
          </a:prstGeom>
          <a:solidFill>
            <a:srgbClr val="FDCF60"/>
          </a:solidFill>
        </p:spPr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25" grpId="0" build="allAtOnce"/>
      <p:bldP spid="26" grpId="0" build="allAtOnce"/>
      <p:bldP spid="27" grpId="0" build="allAtOnce"/>
      <p:bldP spid="28" grpId="0" build="allAtOnce"/>
      <p:bldP spid="2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-1683568"/>
            <a:ext cx="439248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412776"/>
            <a:ext cx="4572000" cy="15841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Roboto "/>
              </a:rPr>
              <a:t>     Штраф в размере от трехсот тысяч до пятисот тысяч рублей.</a:t>
            </a:r>
          </a:p>
          <a:p>
            <a:pPr algn="just">
              <a:buNone/>
            </a:pPr>
            <a:endParaRPr lang="ru-RU" sz="1800" dirty="0" smtClean="0">
              <a:latin typeface="Roboto "/>
            </a:endParaRPr>
          </a:p>
          <a:p>
            <a:pPr algn="just">
              <a:buNone/>
            </a:pPr>
            <a:r>
              <a:rPr lang="ru-RU" sz="1800" dirty="0" smtClean="0">
                <a:latin typeface="Roboto "/>
              </a:rPr>
              <a:t>     </a:t>
            </a:r>
          </a:p>
          <a:p>
            <a:pPr algn="just">
              <a:buNone/>
            </a:pPr>
            <a:endParaRPr lang="ru-RU" sz="1800" dirty="0" smtClean="0">
              <a:latin typeface="Roboto "/>
            </a:endParaRPr>
          </a:p>
          <a:p>
            <a:pPr algn="just">
              <a:buNone/>
            </a:pPr>
            <a:r>
              <a:rPr lang="ru-RU" sz="1800" dirty="0" smtClean="0">
                <a:latin typeface="Roboto "/>
              </a:rPr>
              <a:t>     </a:t>
            </a:r>
            <a:endParaRPr lang="ru-RU" sz="1200" dirty="0">
              <a:latin typeface="Roboto "/>
            </a:endParaRPr>
          </a:p>
        </p:txBody>
      </p:sp>
      <p:sp>
        <p:nvSpPr>
          <p:cNvPr id="4" name="AutoShape 2"/>
          <p:cNvSpPr/>
          <p:nvPr/>
        </p:nvSpPr>
        <p:spPr>
          <a:xfrm>
            <a:off x="0" y="0"/>
            <a:ext cx="4571999" cy="6858000"/>
          </a:xfrm>
          <a:prstGeom prst="rect">
            <a:avLst/>
          </a:prstGeom>
          <a:solidFill>
            <a:srgbClr val="FDCF60"/>
          </a:solidFill>
        </p:spPr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144000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355845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ЧТО БУДЕТ ЗА КАТРЕЛЬНЫЙ СГОВОР ?</a:t>
            </a:r>
            <a:endParaRPr lang="ru-RU" sz="5400" dirty="0"/>
          </a:p>
        </p:txBody>
      </p:sp>
      <p:sp>
        <p:nvSpPr>
          <p:cNvPr id="10" name="AutoShape 11"/>
          <p:cNvSpPr/>
          <p:nvPr/>
        </p:nvSpPr>
        <p:spPr>
          <a:xfrm>
            <a:off x="4716016" y="6381328"/>
            <a:ext cx="4248472" cy="72008"/>
          </a:xfrm>
          <a:prstGeom prst="rect">
            <a:avLst/>
          </a:prstGeom>
          <a:solidFill>
            <a:srgbClr val="0C45A6"/>
          </a:solidFill>
        </p:spPr>
      </p:sp>
      <p:sp>
        <p:nvSpPr>
          <p:cNvPr id="11" name="AutoShape 11"/>
          <p:cNvSpPr/>
          <p:nvPr/>
        </p:nvSpPr>
        <p:spPr>
          <a:xfrm>
            <a:off x="4716016" y="404664"/>
            <a:ext cx="4248472" cy="72008"/>
          </a:xfrm>
          <a:prstGeom prst="rect">
            <a:avLst/>
          </a:prstGeom>
          <a:solidFill>
            <a:srgbClr val="0C45A6"/>
          </a:solidFill>
        </p:spPr>
      </p:sp>
      <p:pic>
        <p:nvPicPr>
          <p:cNvPr id="1026" name="Picture 2" descr="C:\Users\olya-\Downloads\handcuffs-3088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836" y="4933180"/>
            <a:ext cx="2359140" cy="1736180"/>
          </a:xfrm>
          <a:prstGeom prst="rect">
            <a:avLst/>
          </a:prstGeom>
          <a:noFill/>
        </p:spPr>
      </p:pic>
      <p:sp>
        <p:nvSpPr>
          <p:cNvPr id="14" name="Содержимое 2"/>
          <p:cNvSpPr txBox="1">
            <a:spLocks/>
          </p:cNvSpPr>
          <p:nvPr/>
        </p:nvSpPr>
        <p:spPr>
          <a:xfrm>
            <a:off x="4427984" y="4149080"/>
            <a:ext cx="4572000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"/>
                <a:ea typeface="+mn-ea"/>
                <a:cs typeface="+mn-cs"/>
              </a:rPr>
              <a:t>     Лишение свободы на срок до трех лет.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427984" y="2852936"/>
            <a:ext cx="4572000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"/>
                <a:ea typeface="+mn-ea"/>
                <a:cs typeface="+mn-cs"/>
              </a:rPr>
              <a:t>     Принудительные работы на срок до трех лет.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"/>
                <a:ea typeface="+mn-ea"/>
                <a:cs typeface="+mn-cs"/>
              </a:rPr>
              <a:t>    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4" grpId="0" build="allAtOnce"/>
      <p:bldP spid="1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4718"/>
            <a:ext cx="8229600" cy="4810546"/>
          </a:xfrm>
        </p:spPr>
        <p:txBody>
          <a:bodyPr>
            <a:normAutofit/>
          </a:bodyPr>
          <a:lstStyle/>
          <a:p>
            <a:r>
              <a:rPr lang="ru-RU" sz="11500" dirty="0" smtClean="0">
                <a:solidFill>
                  <a:srgbClr val="FFCC00"/>
                </a:solidFill>
              </a:rPr>
              <a:t>СПАСИБО ЗА </a:t>
            </a:r>
            <a:br>
              <a:rPr lang="ru-RU" sz="11500" dirty="0" smtClean="0">
                <a:solidFill>
                  <a:srgbClr val="FFCC00"/>
                </a:solidFill>
              </a:rPr>
            </a:br>
            <a:r>
              <a:rPr lang="ru-RU" sz="11500" dirty="0" smtClean="0">
                <a:solidFill>
                  <a:srgbClr val="FFCC00"/>
                </a:solidFill>
              </a:rPr>
              <a:t>ВНИМАНИЕ</a:t>
            </a:r>
            <a:endParaRPr lang="ru-RU" sz="115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140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Montserrat</vt:lpstr>
      <vt:lpstr>Roboto </vt:lpstr>
      <vt:lpstr>Wingdings</vt:lpstr>
      <vt:lpstr>Тема Office</vt:lpstr>
      <vt:lpstr>Презентация PowerPoint</vt:lpstr>
      <vt:lpstr>Картельным сговором называют неформальное соглашение между участниками одной рыночной отрасли. Договоренность обычно заключается в согласованных действиях с целью выбить из борьбы конкурента.</vt:lpstr>
      <vt:lpstr>Презентация PowerPoint</vt:lpstr>
      <vt:lpstr>Презентация PowerPoint</vt:lpstr>
      <vt:lpstr>СПАСИБО ЗА 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Мамашева</dc:creator>
  <cp:lastModifiedBy>Дрешер Анна Константиновна</cp:lastModifiedBy>
  <cp:revision>25</cp:revision>
  <dcterms:created xsi:type="dcterms:W3CDTF">2020-04-23T19:29:41Z</dcterms:created>
  <dcterms:modified xsi:type="dcterms:W3CDTF">2020-04-27T02:08:56Z</dcterms:modified>
</cp:coreProperties>
</file>