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8"/>
  </p:notesMasterIdLst>
  <p:sldIdLst>
    <p:sldId id="256" r:id="rId3"/>
    <p:sldId id="270" r:id="rId4"/>
    <p:sldId id="271" r:id="rId5"/>
    <p:sldId id="274" r:id="rId6"/>
    <p:sldId id="267" r:id="rId7"/>
  </p:sldIdLst>
  <p:sldSz cx="9907588" cy="6858000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3" userDrawn="1">
          <p15:clr>
            <a:srgbClr val="A4A3A4"/>
          </p15:clr>
        </p15:guide>
        <p15:guide id="2" pos="216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CCCCFF"/>
    <a:srgbClr val="FF9999"/>
    <a:srgbClr val="113B24"/>
    <a:srgbClr val="CC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380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Статистика рассмотренных УГР г. Кемерово заявлений на установку и эксплуатацию</a:t>
            </a:r>
            <a:r>
              <a:rPr lang="ru-RU" baseline="0" dirty="0" smtClean="0"/>
              <a:t> </a:t>
            </a:r>
          </a:p>
        </c:rich>
      </c:tx>
      <c:layout>
        <c:manualLayout>
          <c:xMode val="edge"/>
          <c:yMode val="edge"/>
          <c:x val="0.10957540826283854"/>
          <c:y val="2.26116449971735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Подано заявлений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Выдано разрешений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</c:v>
                </c:pt>
                <c:pt idx="1">
                  <c:v>77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55460816"/>
        <c:axId val="1755458096"/>
      </c:barChart>
      <c:catAx>
        <c:axId val="175546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5458096"/>
        <c:crosses val="autoZero"/>
        <c:auto val="1"/>
        <c:lblAlgn val="ctr"/>
        <c:lblOffset val="100"/>
        <c:noMultiLvlLbl val="0"/>
      </c:catAx>
      <c:valAx>
        <c:axId val="17554580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5546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577" tIns="45789" rIns="91577" bIns="45789" anchor="ctr"/>
          <a:lstStyle/>
          <a:p>
            <a:endParaRPr lang="ru-RU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" y="0"/>
            <a:ext cx="2945341" cy="495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577" tIns="45789" rIns="91577" bIns="45789" anchor="ctr"/>
          <a:lstStyle/>
          <a:p>
            <a:endParaRPr lang="ru-RU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850744" y="0"/>
            <a:ext cx="2945341" cy="495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577" tIns="45789" rIns="91577" bIns="45789" anchor="ctr"/>
          <a:lstStyle/>
          <a:p>
            <a:endParaRPr lang="ru-RU"/>
          </a:p>
        </p:txBody>
      </p:sp>
      <p:sp>
        <p:nvSpPr>
          <p:cNvPr id="133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11200" y="744538"/>
            <a:ext cx="5375275" cy="3721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636"/>
            <a:ext cx="5437185" cy="44667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19" tIns="46510" rIns="93019" bIns="4651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" y="9430861"/>
            <a:ext cx="2945341" cy="495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577" tIns="45789" rIns="91577" bIns="45789" anchor="ctr"/>
          <a:lstStyle/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0743" y="9430861"/>
            <a:ext cx="2943750" cy="4941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19" tIns="46510" rIns="93019" bIns="4651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4986" algn="l"/>
                <a:tab pos="1449972" algn="l"/>
                <a:tab pos="2174958" algn="l"/>
                <a:tab pos="2899943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PGothic" pitchFamily="32" charset="-128"/>
              </a:defRPr>
            </a:lvl1pPr>
          </a:lstStyle>
          <a:p>
            <a:pPr>
              <a:defRPr/>
            </a:pPr>
            <a:fld id="{D029D4DC-9C26-4C06-B7B2-F701F1E93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867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fld id="{191E0AD1-0603-4F77-B38A-5467257F4BD4}" type="slidenum">
              <a:rPr lang="ru-RU" smtClean="0">
                <a:latin typeface="Times New Roman" pitchFamily="18" charset="0"/>
                <a:ea typeface="ＭＳ Ｐゴシック" pitchFamily="34" charset="-128"/>
              </a:rPr>
              <a:pPr>
                <a:buFont typeface="Wingdings" pitchFamily="2" charset="2"/>
                <a:buNone/>
              </a:pPr>
              <a:t>1</a:t>
            </a:fld>
            <a:endParaRPr lang="ru-RU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744538"/>
            <a:ext cx="5381625" cy="3724275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1" y="4714636"/>
            <a:ext cx="5438776" cy="4468337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3850744" y="9430861"/>
            <a:ext cx="2945341" cy="495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019" tIns="46510" rIns="93019" bIns="46510" anchor="b"/>
          <a:lstStyle/>
          <a:p>
            <a:pPr algn="r">
              <a:buClrTx/>
              <a:tabLst>
                <a:tab pos="0" algn="l"/>
                <a:tab pos="915772" algn="l"/>
                <a:tab pos="1831543" algn="l"/>
                <a:tab pos="2747315" algn="l"/>
                <a:tab pos="3663086" algn="l"/>
                <a:tab pos="4578858" algn="l"/>
                <a:tab pos="5494630" algn="l"/>
                <a:tab pos="6410401" algn="l"/>
                <a:tab pos="7326173" algn="l"/>
                <a:tab pos="8241944" algn="l"/>
                <a:tab pos="9157716" algn="l"/>
                <a:tab pos="10073488" algn="l"/>
              </a:tabLst>
            </a:pPr>
            <a:fld id="{C0D8CEA9-6711-4D9D-BD7F-744FBFF7607C}" type="slidenum">
              <a:rPr lang="ru-RU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915772" algn="l"/>
                  <a:tab pos="1831543" algn="l"/>
                  <a:tab pos="2747315" algn="l"/>
                  <a:tab pos="3663086" algn="l"/>
                  <a:tab pos="4578858" algn="l"/>
                  <a:tab pos="5494630" algn="l"/>
                  <a:tab pos="6410401" algn="l"/>
                  <a:tab pos="7326173" algn="l"/>
                  <a:tab pos="8241944" algn="l"/>
                  <a:tab pos="9157716" algn="l"/>
                  <a:tab pos="10073488" algn="l"/>
                </a:tabLst>
              </a:pPr>
              <a:t>1</a:t>
            </a:fld>
            <a:endParaRPr 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fld id="{DA3D4431-1D37-466B-83F1-830C3D26EFF0}" type="slidenum">
              <a:rPr lang="ru-RU" smtClean="0">
                <a:latin typeface="Times New Roman" pitchFamily="18" charset="0"/>
                <a:ea typeface="ＭＳ Ｐゴシック" pitchFamily="34" charset="-128"/>
              </a:rPr>
              <a:pPr>
                <a:buFont typeface="Wingdings" pitchFamily="2" charset="2"/>
                <a:buNone/>
              </a:pPr>
              <a:t>5</a:t>
            </a:fld>
            <a:endParaRPr lang="ru-RU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6863" cy="3722687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1" y="4714636"/>
            <a:ext cx="5438776" cy="4468337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6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05B5-EAF4-413C-8D17-212E58605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97C0-3BD0-4357-9B86-4E42A0E61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128588"/>
            <a:ext cx="222726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28588"/>
            <a:ext cx="653415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79BB6-395B-4974-8831-CF2771E0A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81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FCCE9-6D4A-4E2A-8BA4-9DF62FF82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128588"/>
            <a:ext cx="222726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28588"/>
            <a:ext cx="653415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5F99B-309E-43F1-A35A-5AD5ED3C8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81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2456E-51EA-45B7-8B5F-AC3BD364E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0829-7A2B-442A-9DB5-389219326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68C8D-3462-4B3B-96E1-121496D61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CEF8B-A7B4-4709-A697-AB66A5F6A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C7A8-3FF8-44E9-AC01-12738F81C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3D155-C508-42E4-AE5B-27C487632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28588"/>
            <a:ext cx="89138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38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624638"/>
            <a:ext cx="990600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634288" y="6580188"/>
            <a:ext cx="2309812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PGothic" pitchFamily="32" charset="-128"/>
              </a:defRPr>
            </a:lvl1pPr>
          </a:lstStyle>
          <a:p>
            <a:pPr>
              <a:defRPr/>
            </a:pPr>
            <a:fld id="{A0F1EDD8-DD2C-4193-B471-C08B36A86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+mj-lt"/>
          <a:ea typeface="ＭＳ Ｐゴシック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ea typeface="ＭＳ Ｐゴシック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ea typeface="ＭＳ Ｐゴシック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ea typeface="ＭＳ Ｐゴシック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ea typeface="ＭＳ Ｐゴシック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MS PGothic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MS PGothic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MS PGothic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333399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33339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3339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9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9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906000" cy="263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624638"/>
            <a:ext cx="990600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28588"/>
            <a:ext cx="89138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38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+mj-lt"/>
          <a:ea typeface="ＭＳ Ｐゴシック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ea typeface="ＭＳ Ｐゴシック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ea typeface="ＭＳ Ｐゴシック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ea typeface="ＭＳ Ｐゴシック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ea typeface="ＭＳ Ｐゴシック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MS PGothic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MS PGothic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MS PGothic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333399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33339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3339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9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9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926183" y="6214122"/>
            <a:ext cx="295232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8080"/>
                </a:solidFill>
              </a:rPr>
              <a:t>Кемерово, </a:t>
            </a:r>
            <a:r>
              <a:rPr lang="ru-RU" sz="2000" b="1" dirty="0" smtClean="0">
                <a:solidFill>
                  <a:srgbClr val="008080"/>
                </a:solidFill>
              </a:rPr>
              <a:t>2022 г.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8100" y="3714750"/>
            <a:ext cx="98679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0000"/>
              </a:lnSpc>
              <a:spcBef>
                <a:spcPts val="56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000">
              <a:solidFill>
                <a:srgbClr val="1B059D"/>
              </a:solidFill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366838" y="2428868"/>
            <a:ext cx="854075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300" b="1" dirty="0">
                <a:solidFill>
                  <a:srgbClr val="008080"/>
                </a:solidFill>
              </a:rPr>
              <a:t>Управление федеральной антимонопольной </a:t>
            </a:r>
            <a:r>
              <a:rPr lang="ru-RU" sz="2300" b="1" dirty="0" smtClean="0">
                <a:solidFill>
                  <a:srgbClr val="008080"/>
                </a:solidFill>
              </a:rPr>
              <a:t>службы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300" b="1" dirty="0" smtClean="0">
                <a:solidFill>
                  <a:srgbClr val="008080"/>
                </a:solidFill>
              </a:rPr>
              <a:t> </a:t>
            </a:r>
            <a:r>
              <a:rPr lang="ru-RU" sz="2300" b="1" dirty="0">
                <a:solidFill>
                  <a:srgbClr val="008080"/>
                </a:solidFill>
              </a:rPr>
              <a:t>по Кемеровской области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300" b="1" dirty="0">
              <a:solidFill>
                <a:srgbClr val="00808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65362" y="3115825"/>
            <a:ext cx="8322148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 smtClean="0">
                <a:solidFill>
                  <a:srgbClr val="008080"/>
                </a:solidFill>
              </a:rPr>
              <a:t>О состоянии конкуренции в Кузбассе и России</a:t>
            </a:r>
            <a:endParaRPr lang="ru-RU" sz="4000" b="1" dirty="0">
              <a:solidFill>
                <a:srgbClr val="00808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300" b="1" dirty="0">
              <a:solidFill>
                <a:srgbClr val="0080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4135" y="4894841"/>
            <a:ext cx="3384376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8080"/>
                </a:solidFill>
                <a:latin typeface="+mj-lt"/>
                <a:cs typeface="Times New Roman" panose="02020603050405020304" pitchFamily="18" charset="0"/>
              </a:rPr>
              <a:t>Руководитель управления:</a:t>
            </a:r>
          </a:p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8080"/>
                </a:solidFill>
                <a:latin typeface="+mj-lt"/>
                <a:cs typeface="Times New Roman" panose="02020603050405020304" pitchFamily="18" charset="0"/>
              </a:rPr>
              <a:t>Кухарская Наталья Евгеньевна</a:t>
            </a:r>
            <a:endParaRPr lang="ru-RU" sz="1600" b="1" dirty="0">
              <a:solidFill>
                <a:srgbClr val="00808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66" t="6494" r="11336" b="25218"/>
          <a:stretch/>
        </p:blipFill>
        <p:spPr>
          <a:xfrm>
            <a:off x="8434" y="908720"/>
            <a:ext cx="9899153" cy="57180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907588" cy="692696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Мобильная связь и «Интернет»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314" y="1268760"/>
            <a:ext cx="8640960" cy="50405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indent="342900"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Операторы связи</a:t>
            </a:r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6726762" y="1470379"/>
            <a:ext cx="841850" cy="38668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 стрелкой 6"/>
          <p:cNvCxnSpPr/>
          <p:nvPr/>
        </p:nvCxnSpPr>
        <p:spPr bwMode="auto">
          <a:xfrm flipH="1">
            <a:off x="2982986" y="1470379"/>
            <a:ext cx="864096" cy="38668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891332" y="1731873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</a:rPr>
              <a:t>Федеральные:</a:t>
            </a:r>
            <a:endParaRPr lang="ru-RU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530" y="2154666"/>
            <a:ext cx="43170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ПАО «Ростелеком»;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ПАО «МТС»;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ПАО «Мегафон»;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ПАО«ВымпелКом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(Билайн);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ООО «Т2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Мобайл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Tele 2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ООО «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Yota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 и др.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5363" y="1776839"/>
            <a:ext cx="4386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</a:rPr>
              <a:t>Региональные:</a:t>
            </a:r>
            <a:endParaRPr lang="ru-RU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5816" y="2238649"/>
            <a:ext cx="48817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ООО «Е-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Лайт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-Телеком»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Good Line)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ООО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Кузбасссвязьуголь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ЗАО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Зап-СибТранстелеком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ООО ЦТВС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Кузбасстехноспорт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060" y="5410842"/>
            <a:ext cx="9661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 smtClean="0">
                <a:solidFill>
                  <a:srgbClr val="008080"/>
                </a:solidFill>
              </a:rPr>
              <a:t>По итогам 2021 г. доля организаций частной формы собственности – 98,4%</a:t>
            </a:r>
            <a:r>
              <a:rPr lang="ru-RU" i="1" dirty="0" smtClean="0">
                <a:solidFill>
                  <a:srgbClr val="008080"/>
                </a:solidFill>
              </a:rPr>
              <a:t> (план – 98%)</a:t>
            </a:r>
          </a:p>
        </p:txBody>
      </p:sp>
    </p:spTree>
    <p:extLst>
      <p:ext uri="{BB962C8B-B14F-4D97-AF65-F5344CB8AC3E}">
        <p14:creationId xmlns:p14="http://schemas.microsoft.com/office/powerpoint/2010/main" val="158982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907588" cy="692696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Наружная реклама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667218"/>
              </p:ext>
            </p:extLst>
          </p:nvPr>
        </p:nvGraphicFramePr>
        <p:xfrm>
          <a:off x="0" y="908050"/>
          <a:ext cx="9907588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97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775" y="116632"/>
            <a:ext cx="8913813" cy="420092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Рекламные конструкции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907588" cy="5688632"/>
          </a:xfrm>
        </p:spPr>
        <p:txBody>
          <a:bodyPr/>
          <a:lstStyle/>
          <a:p>
            <a:pPr indent="0" algn="ctr"/>
            <a:r>
              <a:rPr lang="ru-RU" sz="2600" i="1" dirty="0" smtClean="0"/>
              <a:t> </a:t>
            </a:r>
            <a:r>
              <a:rPr lang="ru-RU" sz="2600" u="sng" dirty="0" smtClean="0"/>
              <a:t>Неверное определение объема БП</a:t>
            </a:r>
            <a:endParaRPr lang="ru-RU" sz="2600" i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256" r="-287" b="537"/>
          <a:stretch/>
        </p:blipFill>
        <p:spPr>
          <a:xfrm>
            <a:off x="-4319" y="908720"/>
            <a:ext cx="9936000" cy="57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64273">
            <a:off x="2613533" y="2572225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295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рекламных конструкций размещено на территории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Кемерово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56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88" y="4929188"/>
            <a:ext cx="9906000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000" b="1">
              <a:solidFill>
                <a:srgbClr val="333399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5500" b="1">
              <a:solidFill>
                <a:srgbClr val="333399"/>
              </a:solidFill>
            </a:endParaRPr>
          </a:p>
        </p:txBody>
      </p:sp>
      <p:grpSp>
        <p:nvGrpSpPr>
          <p:cNvPr id="12292" name="Group 11"/>
          <p:cNvGrpSpPr>
            <a:grpSpLocks/>
          </p:cNvGrpSpPr>
          <p:nvPr/>
        </p:nvGrpSpPr>
        <p:grpSpPr bwMode="auto">
          <a:xfrm>
            <a:off x="1991089" y="2663825"/>
            <a:ext cx="6257872" cy="2407444"/>
            <a:chOff x="1828801" y="2743200"/>
            <a:chExt cx="4194399" cy="1949516"/>
          </a:xfrm>
        </p:grpSpPr>
        <p:pic>
          <p:nvPicPr>
            <p:cNvPr id="12294" name="Picture 5" descr="FAS-logo-color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8"/>
            <p:cNvSpPr txBox="1">
              <a:spLocks noChangeArrowheads="1"/>
            </p:cNvSpPr>
            <p:nvPr/>
          </p:nvSpPr>
          <p:spPr bwMode="auto">
            <a:xfrm>
              <a:off x="2536142" y="2820031"/>
              <a:ext cx="3331500" cy="45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3000" b="1" dirty="0" smtClean="0">
                  <a:solidFill>
                    <a:schemeClr val="accent1">
                      <a:lumMod val="50000"/>
                    </a:schemeClr>
                  </a:solidFill>
                </a:rPr>
                <a:t>kemerovo.fas.gov.ru</a:t>
              </a:r>
            </a:p>
          </p:txBody>
        </p:sp>
        <p:sp>
          <p:nvSpPr>
            <p:cNvPr id="21" name="TextBox 9"/>
            <p:cNvSpPr txBox="1">
              <a:spLocks noChangeArrowheads="1"/>
            </p:cNvSpPr>
            <p:nvPr/>
          </p:nvSpPr>
          <p:spPr bwMode="auto">
            <a:xfrm>
              <a:off x="2536142" y="3590936"/>
              <a:ext cx="3331500" cy="429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ru-RU" sz="2800" dirty="0" smtClean="0">
                  <a:solidFill>
                    <a:schemeClr val="accent1">
                      <a:lumMod val="50000"/>
                    </a:schemeClr>
                  </a:solidFill>
                  <a:latin typeface="Trebuchet MS" panose="020B0603020202020204" pitchFamily="34" charset="0"/>
                </a:rPr>
                <a:t>rutube.ru/</a:t>
              </a:r>
              <a:r>
                <a:rPr lang="ru-RU" sz="2800" dirty="0" err="1" smtClean="0">
                  <a:solidFill>
                    <a:schemeClr val="accent1">
                      <a:lumMod val="50000"/>
                    </a:schemeClr>
                  </a:solidFill>
                  <a:latin typeface="Trebuchet MS" panose="020B0603020202020204" pitchFamily="34" charset="0"/>
                </a:rPr>
                <a:t>channel</a:t>
              </a:r>
              <a:r>
                <a:rPr lang="ru-RU" sz="2800" dirty="0" smtClean="0">
                  <a:solidFill>
                    <a:schemeClr val="accent1">
                      <a:lumMod val="50000"/>
                    </a:schemeClr>
                  </a:solidFill>
                  <a:latin typeface="Trebuchet MS" panose="020B0603020202020204" pitchFamily="34" charset="0"/>
                </a:rPr>
                <a:t>/25502210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2539542" y="4263525"/>
              <a:ext cx="3483658" cy="42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ru-RU" sz="2800" dirty="0" smtClean="0">
                  <a:solidFill>
                    <a:schemeClr val="accent1">
                      <a:lumMod val="50000"/>
                    </a:schemeClr>
                  </a:solidFill>
                  <a:latin typeface="Trebuchet MS" panose="020B0603020202020204" pitchFamily="34" charset="0"/>
                </a:rPr>
                <a:t>t.me/</a:t>
              </a:r>
              <a:r>
                <a:rPr lang="ru-RU" sz="2800" dirty="0" err="1" smtClean="0">
                  <a:solidFill>
                    <a:schemeClr val="accent1">
                      <a:lumMod val="50000"/>
                    </a:schemeClr>
                  </a:solidFill>
                  <a:latin typeface="Trebuchet MS" panose="020B0603020202020204" pitchFamily="34" charset="0"/>
                </a:rPr>
                <a:t>kemufas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2293" name="Прямоугольник 1"/>
          <p:cNvSpPr>
            <a:spLocks noChangeArrowheads="1"/>
          </p:cNvSpPr>
          <p:nvPr/>
        </p:nvSpPr>
        <p:spPr bwMode="auto">
          <a:xfrm>
            <a:off x="1763713" y="1484313"/>
            <a:ext cx="6646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333399"/>
                </a:solidFill>
              </a:rPr>
              <a:t>СПАСИБО ЗА ВНИМАНИЕ!</a:t>
            </a:r>
            <a:r>
              <a:rPr lang="en-US" sz="3600" b="1">
                <a:solidFill>
                  <a:srgbClr val="333399"/>
                </a:solidFill>
              </a:rPr>
              <a:t/>
            </a:r>
            <a:br>
              <a:rPr lang="en-US" sz="3600" b="1">
                <a:solidFill>
                  <a:srgbClr val="333399"/>
                </a:solidFill>
              </a:rPr>
            </a:br>
            <a:endParaRPr lang="ru-RU" sz="3600" b="1">
              <a:solidFill>
                <a:srgbClr val="333399"/>
              </a:solidFill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61" y="3598423"/>
            <a:ext cx="6175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61" y="4472782"/>
            <a:ext cx="6318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23" y="5309023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5753" y="5389899"/>
            <a:ext cx="2486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vk.com/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kemufas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2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2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21595</TotalTime>
  <Words>151</Words>
  <Application>Microsoft Office PowerPoint</Application>
  <PresentationFormat>Произвольный</PresentationFormat>
  <Paragraphs>40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MS PGothic</vt:lpstr>
      <vt:lpstr>MS PGothic</vt:lpstr>
      <vt:lpstr>Arial</vt:lpstr>
      <vt:lpstr>Times New Roman</vt:lpstr>
      <vt:lpstr>Trebuchet MS</vt:lpstr>
      <vt:lpstr>Wingdings</vt:lpstr>
      <vt:lpstr>Тема Office</vt:lpstr>
      <vt:lpstr>1_Тема Office</vt:lpstr>
      <vt:lpstr>Презентация PowerPoint</vt:lpstr>
      <vt:lpstr>Мобильная связь и «Интернет»</vt:lpstr>
      <vt:lpstr>Наружная реклама</vt:lpstr>
      <vt:lpstr>Рекламные конструкции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Белявская Лилия Алексеевна</cp:lastModifiedBy>
  <cp:revision>632</cp:revision>
  <cp:lastPrinted>2022-07-14T08:27:28Z</cp:lastPrinted>
  <dcterms:created xsi:type="dcterms:W3CDTF">2012-08-02T06:30:34Z</dcterms:created>
  <dcterms:modified xsi:type="dcterms:W3CDTF">2022-10-25T03:20:00Z</dcterms:modified>
</cp:coreProperties>
</file>