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9" r:id="rId3"/>
    <p:sldId id="258" r:id="rId4"/>
    <p:sldId id="260" r:id="rId5"/>
    <p:sldId id="261" r:id="rId6"/>
    <p:sldId id="264" r:id="rId7"/>
    <p:sldId id="262" r:id="rId8"/>
    <p:sldId id="263" r:id="rId9"/>
  </p:sldIdLst>
  <p:sldSz cx="12192000" cy="6858000"/>
  <p:notesSz cx="6797675" cy="98726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2800" dirty="0">
                <a:solidFill>
                  <a:srgbClr val="7030A0"/>
                </a:solidFill>
                <a:latin typeface="Times New Roman" panose="02020603050405020304" pitchFamily="18" charset="0"/>
                <a:cs typeface="Times New Roman" panose="02020603050405020304" pitchFamily="18" charset="0"/>
              </a:rPr>
              <a:t>Количество рассмотренных дел </a:t>
            </a:r>
            <a:endParaRPr lang="ru-RU" sz="2800" dirty="0" smtClean="0">
              <a:solidFill>
                <a:srgbClr val="7030A0"/>
              </a:solidFill>
              <a:latin typeface="Times New Roman" panose="02020603050405020304" pitchFamily="18" charset="0"/>
              <a:cs typeface="Times New Roman" panose="02020603050405020304" pitchFamily="18" charset="0"/>
            </a:endParaRPr>
          </a:p>
          <a:p>
            <a:pPr>
              <a:defRPr sz="2800">
                <a:latin typeface="Times New Roman" panose="02020603050405020304" pitchFamily="18" charset="0"/>
                <a:cs typeface="Times New Roman" panose="02020603050405020304" pitchFamily="18" charset="0"/>
              </a:defRPr>
            </a:pPr>
            <a:r>
              <a:rPr lang="ru-RU" sz="2800" dirty="0" smtClean="0">
                <a:solidFill>
                  <a:srgbClr val="7030A0"/>
                </a:solidFill>
                <a:latin typeface="Times New Roman" panose="02020603050405020304" pitchFamily="18" charset="0"/>
                <a:cs typeface="Times New Roman" panose="02020603050405020304" pitchFamily="18" charset="0"/>
              </a:rPr>
              <a:t>за </a:t>
            </a:r>
            <a:r>
              <a:rPr lang="ru-RU" sz="2800" dirty="0">
                <a:solidFill>
                  <a:srgbClr val="7030A0"/>
                </a:solidFill>
                <a:latin typeface="Times New Roman" panose="02020603050405020304" pitchFamily="18" charset="0"/>
                <a:cs typeface="Times New Roman" panose="02020603050405020304" pitchFamily="18" charset="0"/>
              </a:rPr>
              <a:t>период с 2017 по 2022 год </a:t>
            </a:r>
          </a:p>
        </c:rich>
      </c:tx>
      <c:layout>
        <c:manualLayout>
          <c:xMode val="edge"/>
          <c:yMode val="edge"/>
          <c:x val="0.25196210991907653"/>
          <c:y val="1.752033954054236E-2"/>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title>
    <c:autoTitleDeleted val="0"/>
    <c:plotArea>
      <c:layout>
        <c:manualLayout>
          <c:layoutTarget val="inner"/>
          <c:xMode val="edge"/>
          <c:yMode val="edge"/>
          <c:x val="6.5123688144314254E-2"/>
          <c:y val="0.28217656898859472"/>
          <c:w val="0.92951548282532281"/>
          <c:h val="0.59162511679080687"/>
        </c:manualLayout>
      </c:layout>
      <c:barChart>
        <c:barDir val="col"/>
        <c:grouping val="clustered"/>
        <c:varyColors val="0"/>
        <c:ser>
          <c:idx val="0"/>
          <c:order val="0"/>
          <c:tx>
            <c:strRef>
              <c:f>Лист1!$C$8</c:f>
              <c:strCache>
                <c:ptCount val="1"/>
                <c:pt idx="0">
                  <c:v>2017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rgbClr val="7030A0"/>
                    </a:solidFill>
                    <a:latin typeface="Times New Roman" panose="02020603050405020304" pitchFamily="18" charset="0"/>
                    <a:ea typeface="+mn-ea"/>
                    <a:cs typeface="Times New Roman" panose="02020603050405020304" pitchFamily="18" charset="0"/>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Лист1!$C$9</c:f>
              <c:numCache>
                <c:formatCode>General</c:formatCode>
                <c:ptCount val="1"/>
                <c:pt idx="0">
                  <c:v>1</c:v>
                </c:pt>
              </c:numCache>
            </c:numRef>
          </c:val>
        </c:ser>
        <c:ser>
          <c:idx val="1"/>
          <c:order val="1"/>
          <c:tx>
            <c:strRef>
              <c:f>Лист1!$D$8</c:f>
              <c:strCache>
                <c:ptCount val="1"/>
                <c:pt idx="0">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rgbClr val="7030A0"/>
                    </a:solidFill>
                    <a:latin typeface="Times New Roman" panose="02020603050405020304" pitchFamily="18" charset="0"/>
                    <a:ea typeface="+mn-ea"/>
                    <a:cs typeface="Times New Roman" panose="02020603050405020304" pitchFamily="18" charset="0"/>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Лист1!$D$9</c:f>
              <c:numCache>
                <c:formatCode>General</c:formatCode>
                <c:ptCount val="1"/>
                <c:pt idx="0">
                  <c:v>2</c:v>
                </c:pt>
              </c:numCache>
            </c:numRef>
          </c:val>
        </c:ser>
        <c:ser>
          <c:idx val="2"/>
          <c:order val="2"/>
          <c:tx>
            <c:strRef>
              <c:f>Лист1!$E$8</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rgbClr val="7030A0"/>
                    </a:solidFill>
                    <a:latin typeface="Times New Roman" panose="02020603050405020304" pitchFamily="18" charset="0"/>
                    <a:ea typeface="+mn-ea"/>
                    <a:cs typeface="Times New Roman" panose="02020603050405020304" pitchFamily="18" charset="0"/>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Лист1!$E$9</c:f>
              <c:numCache>
                <c:formatCode>General</c:formatCode>
                <c:ptCount val="1"/>
                <c:pt idx="0">
                  <c:v>3</c:v>
                </c:pt>
              </c:numCache>
            </c:numRef>
          </c:val>
        </c:ser>
        <c:ser>
          <c:idx val="3"/>
          <c:order val="3"/>
          <c:tx>
            <c:strRef>
              <c:f>Лист1!$F$8</c:f>
              <c:strCache>
                <c:ptCount val="1"/>
                <c:pt idx="0">
                  <c:v>2020</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rgbClr val="7030A0"/>
                    </a:solidFill>
                    <a:latin typeface="Times New Roman" panose="02020603050405020304" pitchFamily="18" charset="0"/>
                    <a:ea typeface="+mn-ea"/>
                    <a:cs typeface="Times New Roman" panose="02020603050405020304" pitchFamily="18" charset="0"/>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Лист1!$F$9</c:f>
              <c:numCache>
                <c:formatCode>General</c:formatCode>
                <c:ptCount val="1"/>
                <c:pt idx="0">
                  <c:v>20</c:v>
                </c:pt>
              </c:numCache>
            </c:numRef>
          </c:val>
        </c:ser>
        <c:ser>
          <c:idx val="4"/>
          <c:order val="4"/>
          <c:tx>
            <c:strRef>
              <c:f>Лист1!$G$8</c:f>
              <c:strCache>
                <c:ptCount val="1"/>
                <c:pt idx="0">
                  <c:v>2021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rgbClr val="7030A0"/>
                    </a:solidFill>
                    <a:latin typeface="Times New Roman" panose="02020603050405020304" pitchFamily="18" charset="0"/>
                    <a:ea typeface="+mn-ea"/>
                    <a:cs typeface="Times New Roman" panose="02020603050405020304" pitchFamily="18" charset="0"/>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Лист1!$G$9</c:f>
              <c:numCache>
                <c:formatCode>General</c:formatCode>
                <c:ptCount val="1"/>
                <c:pt idx="0">
                  <c:v>39</c:v>
                </c:pt>
              </c:numCache>
            </c:numRef>
          </c:val>
        </c:ser>
        <c:ser>
          <c:idx val="5"/>
          <c:order val="5"/>
          <c:tx>
            <c:strRef>
              <c:f>Лист1!$H$8</c:f>
              <c:strCache>
                <c:ptCount val="1"/>
                <c:pt idx="0">
                  <c:v>2022</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rgbClr val="7030A0"/>
                    </a:solidFill>
                    <a:latin typeface="Times New Roman" panose="02020603050405020304" pitchFamily="18" charset="0"/>
                    <a:ea typeface="+mn-ea"/>
                    <a:cs typeface="Times New Roman" panose="02020603050405020304" pitchFamily="18" charset="0"/>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Лист1!$H$9</c:f>
              <c:numCache>
                <c:formatCode>General</c:formatCode>
                <c:ptCount val="1"/>
                <c:pt idx="0">
                  <c:v>14</c:v>
                </c:pt>
              </c:numCache>
            </c:numRef>
          </c:val>
        </c:ser>
        <c:dLbls>
          <c:dLblPos val="outEnd"/>
          <c:showLegendKey val="0"/>
          <c:showVal val="1"/>
          <c:showCatName val="0"/>
          <c:showSerName val="0"/>
          <c:showPercent val="0"/>
          <c:showBubbleSize val="0"/>
        </c:dLbls>
        <c:gapWidth val="219"/>
        <c:overlap val="-27"/>
        <c:axId val="-1067742352"/>
        <c:axId val="-1067757584"/>
      </c:barChart>
      <c:catAx>
        <c:axId val="-1067742352"/>
        <c:scaling>
          <c:orientation val="minMax"/>
        </c:scaling>
        <c:delete val="1"/>
        <c:axPos val="b"/>
        <c:numFmt formatCode="General" sourceLinked="1"/>
        <c:majorTickMark val="none"/>
        <c:minorTickMark val="none"/>
        <c:tickLblPos val="nextTo"/>
        <c:crossAx val="-1067757584"/>
        <c:crosses val="autoZero"/>
        <c:auto val="1"/>
        <c:lblAlgn val="ctr"/>
        <c:lblOffset val="100"/>
        <c:noMultiLvlLbl val="0"/>
      </c:catAx>
      <c:valAx>
        <c:axId val="-1067757584"/>
        <c:scaling>
          <c:orientation val="minMax"/>
        </c:scaling>
        <c:delete val="0"/>
        <c:axPos val="l"/>
        <c:majorGridlines>
          <c:spPr>
            <a:ln w="9525" cap="flat" cmpd="sng" algn="ctr">
              <a:solidFill>
                <a:srgbClr val="E48312"/>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rgbClr val="7030A0"/>
                </a:solidFill>
                <a:latin typeface="Times New Roman" panose="02020603050405020304" pitchFamily="18" charset="0"/>
                <a:ea typeface="+mn-ea"/>
                <a:cs typeface="Times New Roman" panose="02020603050405020304" pitchFamily="18" charset="0"/>
              </a:defRPr>
            </a:pPr>
            <a:endParaRPr lang="ru-RU"/>
          </a:p>
        </c:txPr>
        <c:crossAx val="-1067742352"/>
        <c:crosses val="autoZero"/>
        <c:crossBetween val="between"/>
      </c:valAx>
      <c:spPr>
        <a:noFill/>
        <a:ln>
          <a:noFill/>
        </a:ln>
        <a:effectLst/>
      </c:spPr>
    </c:plotArea>
    <c:legend>
      <c:legendPos val="b"/>
      <c:layout>
        <c:manualLayout>
          <c:xMode val="edge"/>
          <c:yMode val="edge"/>
          <c:x val="0.25019855331839042"/>
          <c:y val="0.91092463390993794"/>
          <c:w val="0.49960279207342539"/>
          <c:h val="6.7952186768823017E-2"/>
        </c:manualLayout>
      </c:layout>
      <c:overlay val="0"/>
      <c:spPr>
        <a:noFill/>
        <a:ln>
          <a:noFill/>
        </a:ln>
        <a:effectLst/>
      </c:spPr>
      <c:txPr>
        <a:bodyPr rot="0" spcFirstLastPara="1" vertOverflow="ellipsis" vert="horz" wrap="square" anchor="ctr" anchorCtr="1"/>
        <a:lstStyle/>
        <a:p>
          <a:pPr>
            <a:defRPr sz="2000" b="0" i="0" u="none" strike="noStrike" kern="1200" baseline="0">
              <a:ln>
                <a:noFill/>
              </a:ln>
              <a:solidFill>
                <a:srgbClr val="7030A0"/>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chart>
  <c:spPr>
    <a:noFill/>
    <a:ln>
      <a:noFill/>
    </a:ln>
    <a:effectLst/>
  </c:spPr>
  <c:txPr>
    <a:bodyPr/>
    <a:lstStyle/>
    <a:p>
      <a:pPr>
        <a:defRPr/>
      </a:pPr>
      <a:endParaRPr lang="ru-RU"/>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96EE513-A340-40C5-967A-D1043E588315}" type="datetimeFigureOut">
              <a:rPr lang="ru-RU" smtClean="0"/>
              <a:t>10.11.2022</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DEFE3CF-959D-49B8-80F8-E882135A21CA}"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9330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96EE513-A340-40C5-967A-D1043E588315}" type="datetimeFigureOut">
              <a:rPr lang="ru-RU" smtClean="0"/>
              <a:t>10.11.2022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EFE3CF-959D-49B8-80F8-E882135A21CA}" type="slidenum">
              <a:rPr lang="ru-RU" smtClean="0"/>
              <a:t>‹#›</a:t>
            </a:fld>
            <a:endParaRPr lang="ru-RU"/>
          </a:p>
        </p:txBody>
      </p:sp>
    </p:spTree>
    <p:extLst>
      <p:ext uri="{BB962C8B-B14F-4D97-AF65-F5344CB8AC3E}">
        <p14:creationId xmlns:p14="http://schemas.microsoft.com/office/powerpoint/2010/main" val="186188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96EE513-A340-40C5-967A-D1043E588315}" type="datetimeFigureOut">
              <a:rPr lang="ru-RU" smtClean="0"/>
              <a:t>10.11.2022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EFE3CF-959D-49B8-80F8-E882135A21CA}" type="slidenum">
              <a:rPr lang="ru-RU" smtClean="0"/>
              <a:t>‹#›</a:t>
            </a:fld>
            <a:endParaRPr lang="ru-RU"/>
          </a:p>
        </p:txBody>
      </p:sp>
    </p:spTree>
    <p:extLst>
      <p:ext uri="{BB962C8B-B14F-4D97-AF65-F5344CB8AC3E}">
        <p14:creationId xmlns:p14="http://schemas.microsoft.com/office/powerpoint/2010/main" val="4103555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96EE513-A340-40C5-967A-D1043E588315}" type="datetimeFigureOut">
              <a:rPr lang="ru-RU" smtClean="0"/>
              <a:t>10.11.2022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EFE3CF-959D-49B8-80F8-E882135A21CA}" type="slidenum">
              <a:rPr lang="ru-RU" smtClean="0"/>
              <a:t>‹#›</a:t>
            </a:fld>
            <a:endParaRPr lang="ru-RU"/>
          </a:p>
        </p:txBody>
      </p:sp>
    </p:spTree>
    <p:extLst>
      <p:ext uri="{BB962C8B-B14F-4D97-AF65-F5344CB8AC3E}">
        <p14:creationId xmlns:p14="http://schemas.microsoft.com/office/powerpoint/2010/main" val="295712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96EE513-A340-40C5-967A-D1043E588315}" type="datetimeFigureOut">
              <a:rPr lang="ru-RU" smtClean="0"/>
              <a:t>10.11.2022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DEFE3CF-959D-49B8-80F8-E882135A21CA}"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2216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96EE513-A340-40C5-967A-D1043E588315}" type="datetimeFigureOut">
              <a:rPr lang="ru-RU" smtClean="0"/>
              <a:t>10.11.2022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DEFE3CF-959D-49B8-80F8-E882135A21CA}" type="slidenum">
              <a:rPr lang="ru-RU" smtClean="0"/>
              <a:t>‹#›</a:t>
            </a:fld>
            <a:endParaRPr lang="ru-RU"/>
          </a:p>
        </p:txBody>
      </p:sp>
    </p:spTree>
    <p:extLst>
      <p:ext uri="{BB962C8B-B14F-4D97-AF65-F5344CB8AC3E}">
        <p14:creationId xmlns:p14="http://schemas.microsoft.com/office/powerpoint/2010/main" val="1925337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96EE513-A340-40C5-967A-D1043E588315}" type="datetimeFigureOut">
              <a:rPr lang="ru-RU" smtClean="0"/>
              <a:t>10.11.2022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DEFE3CF-959D-49B8-80F8-E882135A21CA}" type="slidenum">
              <a:rPr lang="ru-RU" smtClean="0"/>
              <a:t>‹#›</a:t>
            </a:fld>
            <a:endParaRPr lang="ru-RU"/>
          </a:p>
        </p:txBody>
      </p:sp>
    </p:spTree>
    <p:extLst>
      <p:ext uri="{BB962C8B-B14F-4D97-AF65-F5344CB8AC3E}">
        <p14:creationId xmlns:p14="http://schemas.microsoft.com/office/powerpoint/2010/main" val="1586674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96EE513-A340-40C5-967A-D1043E588315}" type="datetimeFigureOut">
              <a:rPr lang="ru-RU" smtClean="0"/>
              <a:t>10.11.2022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DEFE3CF-959D-49B8-80F8-E882135A21CA}" type="slidenum">
              <a:rPr lang="ru-RU" smtClean="0"/>
              <a:t>‹#›</a:t>
            </a:fld>
            <a:endParaRPr lang="ru-RU"/>
          </a:p>
        </p:txBody>
      </p:sp>
    </p:spTree>
    <p:extLst>
      <p:ext uri="{BB962C8B-B14F-4D97-AF65-F5344CB8AC3E}">
        <p14:creationId xmlns:p14="http://schemas.microsoft.com/office/powerpoint/2010/main" val="1039076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6EE513-A340-40C5-967A-D1043E588315}" type="datetimeFigureOut">
              <a:rPr lang="ru-RU" smtClean="0"/>
              <a:t>10.11.2022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DEFE3CF-959D-49B8-80F8-E882135A21CA}" type="slidenum">
              <a:rPr lang="ru-RU" smtClean="0"/>
              <a:t>‹#›</a:t>
            </a:fld>
            <a:endParaRPr lang="ru-RU"/>
          </a:p>
        </p:txBody>
      </p:sp>
    </p:spTree>
    <p:extLst>
      <p:ext uri="{BB962C8B-B14F-4D97-AF65-F5344CB8AC3E}">
        <p14:creationId xmlns:p14="http://schemas.microsoft.com/office/powerpoint/2010/main" val="3724235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96EE513-A340-40C5-967A-D1043E588315}" type="datetimeFigureOut">
              <a:rPr lang="ru-RU" smtClean="0"/>
              <a:t>10.11.2022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DEFE3CF-959D-49B8-80F8-E882135A21CA}" type="slidenum">
              <a:rPr lang="ru-RU" smtClean="0"/>
              <a:t>‹#›</a:t>
            </a:fld>
            <a:endParaRPr lang="ru-RU"/>
          </a:p>
        </p:txBody>
      </p:sp>
    </p:spTree>
    <p:extLst>
      <p:ext uri="{BB962C8B-B14F-4D97-AF65-F5344CB8AC3E}">
        <p14:creationId xmlns:p14="http://schemas.microsoft.com/office/powerpoint/2010/main" val="360978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96EE513-A340-40C5-967A-D1043E588315}" type="datetimeFigureOut">
              <a:rPr lang="ru-RU" smtClean="0"/>
              <a:t>10.11.2022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DEFE3CF-959D-49B8-80F8-E882135A21CA}" type="slidenum">
              <a:rPr lang="ru-RU" smtClean="0"/>
              <a:t>‹#›</a:t>
            </a:fld>
            <a:endParaRPr lang="ru-RU"/>
          </a:p>
        </p:txBody>
      </p:sp>
    </p:spTree>
    <p:extLst>
      <p:ext uri="{BB962C8B-B14F-4D97-AF65-F5344CB8AC3E}">
        <p14:creationId xmlns:p14="http://schemas.microsoft.com/office/powerpoint/2010/main" val="3893134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96EE513-A340-40C5-967A-D1043E588315}" type="datetimeFigureOut">
              <a:rPr lang="ru-RU" smtClean="0"/>
              <a:t>10.11.2022</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DEFE3CF-959D-49B8-80F8-E882135A21CA}" type="slidenum">
              <a:rPr lang="ru-RU" smtClean="0"/>
              <a:t>‹#›</a:t>
            </a:fld>
            <a:endParaRPr lang="ru-RU"/>
          </a:p>
        </p:txBody>
      </p:sp>
    </p:spTree>
    <p:extLst>
      <p:ext uri="{BB962C8B-B14F-4D97-AF65-F5344CB8AC3E}">
        <p14:creationId xmlns:p14="http://schemas.microsoft.com/office/powerpoint/2010/main" val="17432323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692398" y="1767840"/>
            <a:ext cx="6815669" cy="1819121"/>
          </a:xfrm>
        </p:spPr>
        <p:txBody>
          <a:bodyPr>
            <a:normAutofit fontScale="90000"/>
          </a:bodyPr>
          <a:lstStyle/>
          <a:p>
            <a:r>
              <a:rPr lang="ru-RU" sz="4800" dirty="0" smtClean="0">
                <a:solidFill>
                  <a:srgbClr val="7030A0"/>
                </a:solidFill>
                <a:latin typeface="Times New Roman" panose="02020603050405020304" pitchFamily="18" charset="0"/>
                <a:cs typeface="Times New Roman" panose="02020603050405020304" pitchFamily="18" charset="0"/>
              </a:rPr>
              <a:t>Реклама и угроза безопасности движения</a:t>
            </a:r>
            <a:endParaRPr lang="ru-RU" sz="4800" dirty="0">
              <a:solidFill>
                <a:srgbClr val="7030A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8612777" y="5101389"/>
            <a:ext cx="2787112" cy="1105643"/>
          </a:xfrm>
        </p:spPr>
        <p:txBody>
          <a:bodyPr>
            <a:noAutofit/>
          </a:bodyPr>
          <a:lstStyle/>
          <a:p>
            <a:pPr algn="l">
              <a:lnSpc>
                <a:spcPct val="120000"/>
              </a:lnSpc>
              <a:spcBef>
                <a:spcPts val="0"/>
              </a:spcBef>
            </a:pPr>
            <a:r>
              <a:rPr lang="ru-RU" sz="1400" dirty="0" smtClean="0">
                <a:solidFill>
                  <a:srgbClr val="7030A0"/>
                </a:solidFill>
                <a:latin typeface="Times New Roman" panose="02020603050405020304" pitchFamily="18" charset="0"/>
                <a:cs typeface="Times New Roman" panose="02020603050405020304" pitchFamily="18" charset="0"/>
              </a:rPr>
              <a:t>Каминская Елена Борисовна – начальник отдела рекламы и недобросовестной конкуренции Кемеровского УФАС России </a:t>
            </a:r>
            <a:endParaRPr lang="ru-RU" sz="1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8592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1519" y="609600"/>
            <a:ext cx="10781211" cy="1356360"/>
          </a:xfrm>
        </p:spPr>
        <p:txBody>
          <a:bodyPr>
            <a:noAutofit/>
          </a:bodyPr>
          <a:lstStyle/>
          <a:p>
            <a:pPr algn="ctr"/>
            <a:r>
              <a:rPr lang="ru-RU" sz="2400" b="1" dirty="0">
                <a:solidFill>
                  <a:srgbClr val="7030A0"/>
                </a:solidFill>
                <a:latin typeface="Times New Roman" panose="02020603050405020304" pitchFamily="18" charset="0"/>
                <a:cs typeface="Times New Roman" panose="02020603050405020304" pitchFamily="18" charset="0"/>
              </a:rPr>
              <a:t>В соответствии с </a:t>
            </a:r>
            <a:r>
              <a:rPr lang="ru-RU" sz="2400" b="1" dirty="0" smtClean="0">
                <a:solidFill>
                  <a:srgbClr val="7030A0"/>
                </a:solidFill>
                <a:latin typeface="Times New Roman" panose="02020603050405020304" pitchFamily="18" charset="0"/>
                <a:cs typeface="Times New Roman" panose="02020603050405020304" pitchFamily="18" charset="0"/>
              </a:rPr>
              <a:t>Федеральным законом </a:t>
            </a:r>
            <a:r>
              <a:rPr lang="ru-RU" sz="2400" b="1" dirty="0">
                <a:solidFill>
                  <a:srgbClr val="7030A0"/>
                </a:solidFill>
                <a:latin typeface="Times New Roman" panose="02020603050405020304" pitchFamily="18" charset="0"/>
                <a:cs typeface="Times New Roman" panose="02020603050405020304" pitchFamily="18" charset="0"/>
              </a:rPr>
              <a:t>от 13.03.2006 </a:t>
            </a:r>
            <a:r>
              <a:rPr lang="ru-RU" sz="2400" b="1" dirty="0" smtClean="0">
                <a:solidFill>
                  <a:srgbClr val="7030A0"/>
                </a:solidFill>
                <a:latin typeface="Times New Roman" panose="02020603050405020304" pitchFamily="18" charset="0"/>
                <a:cs typeface="Times New Roman" panose="02020603050405020304" pitchFamily="18" charset="0"/>
              </a:rPr>
              <a:t/>
            </a:r>
            <a:br>
              <a:rPr lang="ru-RU" sz="2400" b="1" dirty="0" smtClean="0">
                <a:solidFill>
                  <a:srgbClr val="7030A0"/>
                </a:solidFill>
                <a:latin typeface="Times New Roman" panose="02020603050405020304" pitchFamily="18" charset="0"/>
                <a:cs typeface="Times New Roman" panose="02020603050405020304" pitchFamily="18" charset="0"/>
              </a:rPr>
            </a:br>
            <a:r>
              <a:rPr lang="ru-RU" sz="2400" b="1" dirty="0" smtClean="0">
                <a:solidFill>
                  <a:srgbClr val="7030A0"/>
                </a:solidFill>
                <a:latin typeface="Times New Roman" panose="02020603050405020304" pitchFamily="18" charset="0"/>
                <a:cs typeface="Times New Roman" panose="02020603050405020304" pitchFamily="18" charset="0"/>
              </a:rPr>
              <a:t>№ </a:t>
            </a:r>
            <a:r>
              <a:rPr lang="ru-RU" sz="2400" b="1" dirty="0">
                <a:solidFill>
                  <a:srgbClr val="7030A0"/>
                </a:solidFill>
                <a:latin typeface="Times New Roman" panose="02020603050405020304" pitchFamily="18" charset="0"/>
                <a:cs typeface="Times New Roman" panose="02020603050405020304" pitchFamily="18" charset="0"/>
              </a:rPr>
              <a:t>38-ФЗ </a:t>
            </a:r>
            <a:r>
              <a:rPr lang="ru-RU" sz="2400" b="1" dirty="0" smtClean="0">
                <a:solidFill>
                  <a:srgbClr val="7030A0"/>
                </a:solidFill>
                <a:latin typeface="Times New Roman" panose="02020603050405020304" pitchFamily="18" charset="0"/>
                <a:cs typeface="Times New Roman" panose="02020603050405020304" pitchFamily="18" charset="0"/>
              </a:rPr>
              <a:t>«О рекламе» </a:t>
            </a:r>
            <a:r>
              <a:rPr lang="ru-RU" sz="2400" b="1" dirty="0" smtClean="0">
                <a:solidFill>
                  <a:srgbClr val="7030A0"/>
                </a:solidFill>
                <a:latin typeface="Times New Roman" panose="02020603050405020304" pitchFamily="18" charset="0"/>
                <a:cs typeface="Times New Roman" panose="02020603050405020304" pitchFamily="18" charset="0"/>
              </a:rPr>
              <a:t>установлены </a:t>
            </a:r>
            <a:r>
              <a:rPr lang="ru-RU" sz="2400" b="1" dirty="0" smtClean="0">
                <a:solidFill>
                  <a:srgbClr val="7030A0"/>
                </a:solidFill>
                <a:latin typeface="Times New Roman" panose="02020603050405020304" pitchFamily="18" charset="0"/>
                <a:cs typeface="Times New Roman" panose="02020603050405020304" pitchFamily="18" charset="0"/>
              </a:rPr>
              <a:t>полномочия антимонопольного органа</a:t>
            </a:r>
            <a:endParaRPr lang="ru-RU" sz="2400" b="1" dirty="0">
              <a:solidFill>
                <a:srgbClr val="7030A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731520" y="2194560"/>
            <a:ext cx="10781211" cy="3901440"/>
          </a:xfrm>
        </p:spPr>
        <p:txBody>
          <a:bodyPr>
            <a:normAutofit/>
          </a:bodyPr>
          <a:lstStyle/>
          <a:p>
            <a:pPr marL="0" indent="450000" algn="just">
              <a:spcBef>
                <a:spcPts val="0"/>
              </a:spcBef>
              <a:buNone/>
            </a:pPr>
            <a:r>
              <a:rPr lang="ru-RU" sz="2400" dirty="0">
                <a:solidFill>
                  <a:srgbClr val="7030A0"/>
                </a:solidFill>
                <a:latin typeface="Times New Roman" panose="02020603050405020304" pitchFamily="18" charset="0"/>
                <a:cs typeface="Times New Roman" panose="02020603050405020304" pitchFamily="18" charset="0"/>
              </a:rPr>
              <a:t>В соответствии с частью 1 статьи 33 </a:t>
            </a:r>
            <a:r>
              <a:rPr lang="ru-RU" sz="2400" dirty="0" smtClean="0">
                <a:solidFill>
                  <a:srgbClr val="7030A0"/>
                </a:solidFill>
                <a:latin typeface="Times New Roman" panose="02020603050405020304" pitchFamily="18" charset="0"/>
                <a:cs typeface="Times New Roman" panose="02020603050405020304" pitchFamily="18" charset="0"/>
              </a:rPr>
              <a:t>ФЗ </a:t>
            </a:r>
            <a:r>
              <a:rPr lang="ru-RU" sz="2400" dirty="0">
                <a:solidFill>
                  <a:srgbClr val="7030A0"/>
                </a:solidFill>
                <a:latin typeface="Times New Roman" panose="02020603050405020304" pitchFamily="18" charset="0"/>
                <a:cs typeface="Times New Roman" panose="02020603050405020304" pitchFamily="18" charset="0"/>
              </a:rPr>
              <a:t>«О рекламе</a:t>
            </a:r>
            <a:r>
              <a:rPr lang="ru-RU" sz="2400" dirty="0" smtClean="0">
                <a:solidFill>
                  <a:srgbClr val="7030A0"/>
                </a:solidFill>
                <a:latin typeface="Times New Roman" panose="02020603050405020304" pitchFamily="18" charset="0"/>
                <a:cs typeface="Times New Roman" panose="02020603050405020304" pitchFamily="18" charset="0"/>
              </a:rPr>
              <a:t>» </a:t>
            </a:r>
            <a:r>
              <a:rPr lang="ru-RU" sz="2400" dirty="0">
                <a:solidFill>
                  <a:srgbClr val="7030A0"/>
                </a:solidFill>
                <a:latin typeface="Times New Roman" panose="02020603050405020304" pitchFamily="18" charset="0"/>
                <a:cs typeface="Times New Roman" panose="02020603050405020304" pitchFamily="18" charset="0"/>
              </a:rPr>
              <a:t>антимонопольный орган осуществляет в пределах своих полномочий:</a:t>
            </a:r>
          </a:p>
          <a:p>
            <a:pPr marL="0" indent="450000" algn="just">
              <a:spcBef>
                <a:spcPts val="0"/>
              </a:spcBef>
              <a:buNone/>
            </a:pPr>
            <a:r>
              <a:rPr lang="ru-RU" sz="2400" dirty="0">
                <a:solidFill>
                  <a:srgbClr val="7030A0"/>
                </a:solidFill>
                <a:latin typeface="Times New Roman" panose="02020603050405020304" pitchFamily="18" charset="0"/>
                <a:cs typeface="Times New Roman" panose="02020603050405020304" pitchFamily="18" charset="0"/>
              </a:rPr>
              <a:t>1</a:t>
            </a:r>
            <a:r>
              <a:rPr lang="ru-RU" sz="2400" dirty="0" smtClean="0">
                <a:solidFill>
                  <a:srgbClr val="7030A0"/>
                </a:solidFill>
                <a:latin typeface="Times New Roman" panose="02020603050405020304" pitchFamily="18" charset="0"/>
                <a:cs typeface="Times New Roman" panose="02020603050405020304" pitchFamily="18" charset="0"/>
              </a:rPr>
              <a:t>)     федеральный </a:t>
            </a:r>
            <a:r>
              <a:rPr lang="ru-RU" sz="2400" dirty="0">
                <a:solidFill>
                  <a:srgbClr val="7030A0"/>
                </a:solidFill>
                <a:latin typeface="Times New Roman" panose="02020603050405020304" pitchFamily="18" charset="0"/>
                <a:cs typeface="Times New Roman" panose="02020603050405020304" pitchFamily="18" charset="0"/>
              </a:rPr>
              <a:t>государственный контроль (надзор) в сфере рекламы;</a:t>
            </a:r>
          </a:p>
          <a:p>
            <a:pPr marL="0" indent="450000" algn="just">
              <a:spcBef>
                <a:spcPts val="0"/>
              </a:spcBef>
              <a:buNone/>
            </a:pPr>
            <a:r>
              <a:rPr lang="ru-RU" sz="2400" dirty="0">
                <a:solidFill>
                  <a:srgbClr val="7030A0"/>
                </a:solidFill>
                <a:latin typeface="Times New Roman" panose="02020603050405020304" pitchFamily="18" charset="0"/>
                <a:cs typeface="Times New Roman" panose="02020603050405020304" pitchFamily="18" charset="0"/>
              </a:rPr>
              <a:t>2</a:t>
            </a:r>
            <a:r>
              <a:rPr lang="ru-RU" sz="2400" dirty="0" smtClean="0">
                <a:solidFill>
                  <a:srgbClr val="7030A0"/>
                </a:solidFill>
                <a:latin typeface="Times New Roman" panose="02020603050405020304" pitchFamily="18" charset="0"/>
                <a:cs typeface="Times New Roman" panose="02020603050405020304" pitchFamily="18" charset="0"/>
              </a:rPr>
              <a:t>) возбуждение </a:t>
            </a:r>
            <a:r>
              <a:rPr lang="ru-RU" sz="2400" dirty="0">
                <a:solidFill>
                  <a:srgbClr val="7030A0"/>
                </a:solidFill>
                <a:latin typeface="Times New Roman" panose="02020603050405020304" pitchFamily="18" charset="0"/>
                <a:cs typeface="Times New Roman" panose="02020603050405020304" pitchFamily="18" charset="0"/>
              </a:rPr>
              <a:t>и рассмотрение дел по признакам нарушения законодательства Российской Федерации о рекламе.</a:t>
            </a:r>
          </a:p>
          <a:p>
            <a:pPr marL="0" indent="450000" algn="just">
              <a:spcBef>
                <a:spcPts val="0"/>
              </a:spcBef>
              <a:buNone/>
            </a:pPr>
            <a:endParaRPr lang="ru-RU" sz="2400" dirty="0">
              <a:solidFill>
                <a:srgbClr val="7030A0"/>
              </a:solidFill>
              <a:latin typeface="Times New Roman" panose="02020603050405020304" pitchFamily="18" charset="0"/>
              <a:cs typeface="Times New Roman" panose="02020603050405020304" pitchFamily="18" charset="0"/>
            </a:endParaRPr>
          </a:p>
          <a:p>
            <a:pPr marL="0" indent="450000" algn="just">
              <a:spcBef>
                <a:spcPts val="0"/>
              </a:spcBef>
              <a:buNone/>
            </a:pPr>
            <a:r>
              <a:rPr lang="ru-RU" sz="2400" dirty="0">
                <a:solidFill>
                  <a:srgbClr val="7030A0"/>
                </a:solidFill>
                <a:latin typeface="Times New Roman" panose="02020603050405020304" pitchFamily="18" charset="0"/>
                <a:cs typeface="Times New Roman" panose="02020603050405020304" pitchFamily="18" charset="0"/>
              </a:rPr>
              <a:t>Частью 1 статьи 36  ФЗ «О рекламе» установлено, что антимонопольный орган в пределах своих полномочий возбуждает и рассматривает дела по признакам нарушения законодательства Российской Федерации о рекламе, принимает по результатам рассмотрения таких дел решения и выдает предписания, предусмотренные настоящим Федеральным законом.</a:t>
            </a:r>
          </a:p>
          <a:p>
            <a:pPr marL="45720" indent="0">
              <a:buNone/>
            </a:pPr>
            <a:endParaRPr lang="ru-RU" dirty="0"/>
          </a:p>
        </p:txBody>
      </p:sp>
    </p:spTree>
    <p:extLst>
      <p:ext uri="{BB962C8B-B14F-4D97-AF65-F5344CB8AC3E}">
        <p14:creationId xmlns:p14="http://schemas.microsoft.com/office/powerpoint/2010/main" val="1339415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637" y="531223"/>
            <a:ext cx="11086011" cy="975360"/>
          </a:xfrm>
        </p:spPr>
        <p:txBody>
          <a:bodyPr>
            <a:normAutofit/>
          </a:bodyPr>
          <a:lstStyle/>
          <a:p>
            <a:pPr algn="ctr"/>
            <a:r>
              <a:rPr lang="ru-RU" sz="3000" b="1" dirty="0">
                <a:solidFill>
                  <a:srgbClr val="7030A0"/>
                </a:solidFill>
                <a:latin typeface="Times New Roman" panose="02020603050405020304" pitchFamily="18" charset="0"/>
                <a:cs typeface="Times New Roman" panose="02020603050405020304" pitchFamily="18" charset="0"/>
              </a:rPr>
              <a:t>Реклама на транспортных средствах и с их </a:t>
            </a:r>
            <a:r>
              <a:rPr lang="ru-RU" sz="3000" b="1" dirty="0" smtClean="0">
                <a:solidFill>
                  <a:srgbClr val="7030A0"/>
                </a:solidFill>
                <a:latin typeface="Times New Roman" panose="02020603050405020304" pitchFamily="18" charset="0"/>
                <a:cs typeface="Times New Roman" panose="02020603050405020304" pitchFamily="18" charset="0"/>
              </a:rPr>
              <a:t>использованием </a:t>
            </a:r>
            <a:br>
              <a:rPr lang="ru-RU" sz="3000" b="1" dirty="0" smtClean="0">
                <a:solidFill>
                  <a:srgbClr val="7030A0"/>
                </a:solidFill>
                <a:latin typeface="Times New Roman" panose="02020603050405020304" pitchFamily="18" charset="0"/>
                <a:cs typeface="Times New Roman" panose="02020603050405020304" pitchFamily="18" charset="0"/>
              </a:rPr>
            </a:br>
            <a:r>
              <a:rPr lang="ru-RU" sz="3000" b="1" dirty="0" smtClean="0">
                <a:solidFill>
                  <a:srgbClr val="7030A0"/>
                </a:solidFill>
                <a:latin typeface="Times New Roman" panose="02020603050405020304" pitchFamily="18" charset="0"/>
                <a:cs typeface="Times New Roman" panose="02020603050405020304" pitchFamily="18" charset="0"/>
              </a:rPr>
              <a:t>(статья 20 ФЗ «О рекламе»)</a:t>
            </a:r>
            <a:endParaRPr lang="ru-RU" sz="3000" b="1" dirty="0">
              <a:solidFill>
                <a:srgbClr val="7030A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78821" y="1654628"/>
            <a:ext cx="11425645" cy="4720045"/>
          </a:xfrm>
        </p:spPr>
        <p:txBody>
          <a:bodyPr>
            <a:normAutofit fontScale="25000" lnSpcReduction="20000"/>
          </a:bodyPr>
          <a:lstStyle/>
          <a:p>
            <a:pPr marL="45720" indent="450000" algn="just">
              <a:lnSpc>
                <a:spcPct val="120000"/>
              </a:lnSpc>
              <a:spcBef>
                <a:spcPts val="0"/>
              </a:spcBef>
              <a:buNone/>
            </a:pPr>
            <a:r>
              <a:rPr lang="ru-RU" sz="5800" dirty="0">
                <a:solidFill>
                  <a:srgbClr val="7030A0"/>
                </a:solidFill>
                <a:latin typeface="Times New Roman" panose="02020603050405020304" pitchFamily="18" charset="0"/>
                <a:cs typeface="Times New Roman" panose="02020603050405020304" pitchFamily="18" charset="0"/>
              </a:rPr>
              <a:t>1. Размещение рекламы на транспортном средстве осуществляется на основании договора, заключаемого рекламодателем с собственником транспортного средства или уполномоченным им лицом либо с лицом, обладающим иным вещным правом на транспортное средство.</a:t>
            </a:r>
          </a:p>
          <a:p>
            <a:pPr marL="45720" indent="450000" algn="just">
              <a:lnSpc>
                <a:spcPct val="120000"/>
              </a:lnSpc>
              <a:spcBef>
                <a:spcPts val="0"/>
              </a:spcBef>
              <a:buNone/>
            </a:pPr>
            <a:r>
              <a:rPr lang="ru-RU" sz="5800" dirty="0">
                <a:solidFill>
                  <a:srgbClr val="7030A0"/>
                </a:solidFill>
                <a:latin typeface="Times New Roman" panose="02020603050405020304" pitchFamily="18" charset="0"/>
                <a:cs typeface="Times New Roman" panose="02020603050405020304" pitchFamily="18" charset="0"/>
              </a:rPr>
              <a:t>2. Использование транспортных средств исключительно или преимущественно в качестве передвижных рекламных конструкций, в том числе переоборудование транспортных средств для распространения рекламы, в результате которого транспортные средства полностью или частично утратили функции, для выполнения которых они были предназначены, переоборудование кузовов транспортных средств с приданием им вида определенного товара, </a:t>
            </a:r>
            <a:r>
              <a:rPr lang="ru-RU" sz="5800" dirty="0" smtClean="0">
                <a:solidFill>
                  <a:srgbClr val="7030A0"/>
                </a:solidFill>
                <a:latin typeface="Times New Roman" panose="02020603050405020304" pitchFamily="18" charset="0"/>
                <a:cs typeface="Times New Roman" panose="02020603050405020304" pitchFamily="18" charset="0"/>
              </a:rPr>
              <a:t>запрещается.</a:t>
            </a:r>
          </a:p>
          <a:p>
            <a:pPr marL="45720" indent="450000" algn="just">
              <a:lnSpc>
                <a:spcPct val="120000"/>
              </a:lnSpc>
              <a:spcBef>
                <a:spcPts val="0"/>
              </a:spcBef>
              <a:buNone/>
            </a:pPr>
            <a:r>
              <a:rPr lang="ru-RU" sz="5800" dirty="0" smtClean="0">
                <a:solidFill>
                  <a:srgbClr val="7030A0"/>
                </a:solidFill>
                <a:latin typeface="Times New Roman" panose="02020603050405020304" pitchFamily="18" charset="0"/>
                <a:cs typeface="Times New Roman" panose="02020603050405020304" pitchFamily="18" charset="0"/>
              </a:rPr>
              <a:t>3</a:t>
            </a:r>
            <a:r>
              <a:rPr lang="ru-RU" sz="5800" dirty="0">
                <a:solidFill>
                  <a:srgbClr val="7030A0"/>
                </a:solidFill>
                <a:latin typeface="Times New Roman" panose="02020603050405020304" pitchFamily="18" charset="0"/>
                <a:cs typeface="Times New Roman" panose="02020603050405020304" pitchFamily="18" charset="0"/>
              </a:rPr>
              <a:t>. Запрещается размещение рекламы на транспортных средствах:</a:t>
            </a:r>
          </a:p>
          <a:p>
            <a:pPr marL="0" indent="450000" algn="just">
              <a:lnSpc>
                <a:spcPct val="120000"/>
              </a:lnSpc>
              <a:spcBef>
                <a:spcPts val="0"/>
              </a:spcBef>
              <a:buNone/>
            </a:pPr>
            <a:r>
              <a:rPr lang="ru-RU" sz="5800" dirty="0" smtClean="0">
                <a:solidFill>
                  <a:srgbClr val="7030A0"/>
                </a:solidFill>
                <a:latin typeface="Times New Roman" panose="02020603050405020304" pitchFamily="18" charset="0"/>
                <a:cs typeface="Times New Roman" panose="02020603050405020304" pitchFamily="18" charset="0"/>
              </a:rPr>
              <a:t>	1</a:t>
            </a:r>
            <a:r>
              <a:rPr lang="ru-RU" sz="5800" dirty="0">
                <a:solidFill>
                  <a:srgbClr val="7030A0"/>
                </a:solidFill>
                <a:latin typeface="Times New Roman" panose="02020603050405020304" pitchFamily="18" charset="0"/>
                <a:cs typeface="Times New Roman" panose="02020603050405020304" pitchFamily="18" charset="0"/>
              </a:rPr>
              <a:t>) специальных и оперативных служб с предусмотренной требованиями технического регламента определенной </a:t>
            </a:r>
            <a:r>
              <a:rPr lang="ru-RU" sz="5800" dirty="0" err="1">
                <a:solidFill>
                  <a:srgbClr val="7030A0"/>
                </a:solidFill>
                <a:latin typeface="Times New Roman" panose="02020603050405020304" pitchFamily="18" charset="0"/>
                <a:cs typeface="Times New Roman" panose="02020603050405020304" pitchFamily="18" charset="0"/>
              </a:rPr>
              <a:t>цветографической</a:t>
            </a:r>
            <a:r>
              <a:rPr lang="ru-RU" sz="5800" dirty="0">
                <a:solidFill>
                  <a:srgbClr val="7030A0"/>
                </a:solidFill>
                <a:latin typeface="Times New Roman" panose="02020603050405020304" pitchFamily="18" charset="0"/>
                <a:cs typeface="Times New Roman" panose="02020603050405020304" pitchFamily="18" charset="0"/>
              </a:rPr>
              <a:t> окраской;</a:t>
            </a:r>
          </a:p>
          <a:p>
            <a:pPr marL="0" indent="450000" algn="just">
              <a:lnSpc>
                <a:spcPct val="120000"/>
              </a:lnSpc>
              <a:spcBef>
                <a:spcPts val="0"/>
              </a:spcBef>
              <a:buNone/>
            </a:pPr>
            <a:r>
              <a:rPr lang="ru-RU" sz="5800" dirty="0" smtClean="0">
                <a:solidFill>
                  <a:srgbClr val="7030A0"/>
                </a:solidFill>
                <a:latin typeface="Times New Roman" panose="02020603050405020304" pitchFamily="18" charset="0"/>
                <a:cs typeface="Times New Roman" panose="02020603050405020304" pitchFamily="18" charset="0"/>
              </a:rPr>
              <a:t>	2</a:t>
            </a:r>
            <a:r>
              <a:rPr lang="ru-RU" sz="5800" dirty="0">
                <a:solidFill>
                  <a:srgbClr val="7030A0"/>
                </a:solidFill>
                <a:latin typeface="Times New Roman" panose="02020603050405020304" pitchFamily="18" charset="0"/>
                <a:cs typeface="Times New Roman" panose="02020603050405020304" pitchFamily="18" charset="0"/>
              </a:rPr>
              <a:t>) оборудованных устройствами для подачи специальных световых и звуковых сигналов;</a:t>
            </a:r>
          </a:p>
          <a:p>
            <a:pPr marL="0" indent="450000" algn="just">
              <a:lnSpc>
                <a:spcPct val="120000"/>
              </a:lnSpc>
              <a:spcBef>
                <a:spcPts val="0"/>
              </a:spcBef>
              <a:buNone/>
            </a:pPr>
            <a:r>
              <a:rPr lang="ru-RU" sz="5800" dirty="0" smtClean="0">
                <a:solidFill>
                  <a:srgbClr val="7030A0"/>
                </a:solidFill>
                <a:latin typeface="Times New Roman" panose="02020603050405020304" pitchFamily="18" charset="0"/>
                <a:cs typeface="Times New Roman" panose="02020603050405020304" pitchFamily="18" charset="0"/>
              </a:rPr>
              <a:t>	3</a:t>
            </a:r>
            <a:r>
              <a:rPr lang="ru-RU" sz="5800" dirty="0">
                <a:solidFill>
                  <a:srgbClr val="7030A0"/>
                </a:solidFill>
                <a:latin typeface="Times New Roman" panose="02020603050405020304" pitchFamily="18" charset="0"/>
                <a:cs typeface="Times New Roman" panose="02020603050405020304" pitchFamily="18" charset="0"/>
              </a:rPr>
              <a:t>) федеральной почтовой связи, на боковых поверхностях которых расположены по диагонали белые полосы на синем фоне;</a:t>
            </a:r>
          </a:p>
          <a:p>
            <a:pPr marL="0" indent="450000" algn="just">
              <a:lnSpc>
                <a:spcPct val="120000"/>
              </a:lnSpc>
              <a:spcBef>
                <a:spcPts val="0"/>
              </a:spcBef>
              <a:buNone/>
            </a:pPr>
            <a:r>
              <a:rPr lang="ru-RU" sz="5800" dirty="0" smtClean="0">
                <a:solidFill>
                  <a:srgbClr val="7030A0"/>
                </a:solidFill>
                <a:latin typeface="Times New Roman" panose="02020603050405020304" pitchFamily="18" charset="0"/>
                <a:cs typeface="Times New Roman" panose="02020603050405020304" pitchFamily="18" charset="0"/>
              </a:rPr>
              <a:t>	4</a:t>
            </a:r>
            <a:r>
              <a:rPr lang="ru-RU" sz="5800" dirty="0">
                <a:solidFill>
                  <a:srgbClr val="7030A0"/>
                </a:solidFill>
                <a:latin typeface="Times New Roman" panose="02020603050405020304" pitchFamily="18" charset="0"/>
                <a:cs typeface="Times New Roman" panose="02020603050405020304" pitchFamily="18" charset="0"/>
              </a:rPr>
              <a:t>) предназначенных для перевозки опасных грузов.</a:t>
            </a:r>
          </a:p>
          <a:p>
            <a:pPr marL="45720" indent="450000" algn="just">
              <a:lnSpc>
                <a:spcPct val="120000"/>
              </a:lnSpc>
              <a:spcBef>
                <a:spcPts val="0"/>
              </a:spcBef>
              <a:buNone/>
            </a:pPr>
            <a:r>
              <a:rPr lang="ru-RU" sz="5800" dirty="0">
                <a:solidFill>
                  <a:srgbClr val="7030A0"/>
                </a:solidFill>
                <a:latin typeface="Times New Roman" panose="02020603050405020304" pitchFamily="18" charset="0"/>
                <a:cs typeface="Times New Roman" panose="02020603050405020304" pitchFamily="18" charset="0"/>
              </a:rPr>
              <a:t>4. Размещение на транспортных средствах отличительных знаков, указывающих на их принадлежность каким-либо лицам, не является рекламой.</a:t>
            </a:r>
          </a:p>
          <a:p>
            <a:pPr marL="45720" indent="450000" algn="just">
              <a:lnSpc>
                <a:spcPct val="120000"/>
              </a:lnSpc>
              <a:spcBef>
                <a:spcPts val="0"/>
              </a:spcBef>
              <a:buNone/>
            </a:pPr>
            <a:r>
              <a:rPr lang="ru-RU" sz="5800" dirty="0">
                <a:solidFill>
                  <a:srgbClr val="7030A0"/>
                </a:solidFill>
                <a:latin typeface="Times New Roman" panose="02020603050405020304" pitchFamily="18" charset="0"/>
                <a:cs typeface="Times New Roman" panose="02020603050405020304" pitchFamily="18" charset="0"/>
              </a:rPr>
              <a:t>5. </a:t>
            </a:r>
            <a:r>
              <a:rPr lang="ru-RU" sz="5800" b="1" dirty="0">
                <a:solidFill>
                  <a:srgbClr val="7030A0"/>
                </a:solidFill>
                <a:latin typeface="Times New Roman" panose="02020603050405020304" pitchFamily="18" charset="0"/>
                <a:cs typeface="Times New Roman" panose="02020603050405020304" pitchFamily="18" charset="0"/>
              </a:rPr>
              <a:t>Реклама, размещенная на транспортных средствах, не должна создавать угрозу безопасности движения, в том числе ограничивать обзор управляющим транспортными средствами лицам и другим участникам движения, и должна соответствовать иным требованиям технических регламентов.</a:t>
            </a:r>
          </a:p>
          <a:p>
            <a:pPr marL="45720" indent="450000" algn="just">
              <a:lnSpc>
                <a:spcPct val="120000"/>
              </a:lnSpc>
              <a:spcBef>
                <a:spcPts val="0"/>
              </a:spcBef>
              <a:buNone/>
            </a:pPr>
            <a:r>
              <a:rPr lang="ru-RU" sz="5800" dirty="0">
                <a:solidFill>
                  <a:srgbClr val="7030A0"/>
                </a:solidFill>
                <a:latin typeface="Times New Roman" panose="02020603050405020304" pitchFamily="18" charset="0"/>
                <a:cs typeface="Times New Roman" panose="02020603050405020304" pitchFamily="18" charset="0"/>
              </a:rPr>
              <a:t>6. Распространение звуковой рекламы с использованием транспортных средств, а также звуковое сопровождение рекламы, распространяемой с использованием транспортных средств, не допускается.</a:t>
            </a:r>
          </a:p>
          <a:p>
            <a:pPr marL="45720" indent="0">
              <a:buNone/>
            </a:pPr>
            <a:endParaRPr lang="ru-RU" dirty="0"/>
          </a:p>
        </p:txBody>
      </p:sp>
    </p:spTree>
    <p:extLst>
      <p:ext uri="{BB962C8B-B14F-4D97-AF65-F5344CB8AC3E}">
        <p14:creationId xmlns:p14="http://schemas.microsoft.com/office/powerpoint/2010/main" val="2805646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5856" y="439479"/>
            <a:ext cx="9872663" cy="645042"/>
          </a:xfrm>
        </p:spPr>
        <p:txBody>
          <a:bodyPr>
            <a:normAutofit fontScale="90000"/>
          </a:bodyPr>
          <a:lstStyle/>
          <a:p>
            <a:pPr algn="ctr"/>
            <a:r>
              <a:rPr lang="ru-RU" sz="5400" b="1" dirty="0" smtClean="0">
                <a:solidFill>
                  <a:srgbClr val="7030A0"/>
                </a:solidFill>
                <a:latin typeface="Times New Roman" panose="02020603050405020304" pitchFamily="18" charset="0"/>
                <a:cs typeface="Times New Roman" panose="02020603050405020304" pitchFamily="18" charset="0"/>
              </a:rPr>
              <a:t>Статистика</a:t>
            </a:r>
            <a:endParaRPr lang="ru-RU" sz="5400" b="1" dirty="0">
              <a:solidFill>
                <a:srgbClr val="7030A0"/>
              </a:solidFill>
              <a:latin typeface="Times New Roman" panose="02020603050405020304" pitchFamily="18" charset="0"/>
              <a:cs typeface="Times New Roman" panose="02020603050405020304" pitchFamily="18" charset="0"/>
            </a:endParaRPr>
          </a:p>
        </p:txBody>
      </p:sp>
      <p:graphicFrame>
        <p:nvGraphicFramePr>
          <p:cNvPr id="9" name="Объект 8"/>
          <p:cNvGraphicFramePr>
            <a:graphicFrameLocks noGrp="1"/>
          </p:cNvGraphicFramePr>
          <p:nvPr>
            <p:ph idx="1"/>
            <p:extLst>
              <p:ext uri="{D42A27DB-BD31-4B8C-83A1-F6EECF244321}">
                <p14:modId xmlns:p14="http://schemas.microsoft.com/office/powerpoint/2010/main" val="3466677332"/>
              </p:ext>
            </p:extLst>
          </p:nvPr>
        </p:nvGraphicFramePr>
        <p:xfrm>
          <a:off x="1145857" y="1183859"/>
          <a:ext cx="9872663" cy="50468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2278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906" y="308346"/>
            <a:ext cx="11223057" cy="614763"/>
          </a:xfrm>
        </p:spPr>
        <p:txBody>
          <a:bodyPr>
            <a:normAutofit fontScale="90000"/>
          </a:bodyPr>
          <a:lstStyle/>
          <a:p>
            <a:pPr algn="ctr"/>
            <a:r>
              <a:rPr lang="ru-RU" sz="2400" b="1" dirty="0" smtClean="0">
                <a:solidFill>
                  <a:srgbClr val="7030A0"/>
                </a:solidFill>
                <a:latin typeface="Times New Roman" panose="02020603050405020304" pitchFamily="18" charset="0"/>
                <a:cs typeface="Times New Roman" panose="02020603050405020304" pitchFamily="18" charset="0"/>
              </a:rPr>
              <a:t>В качестве обоснования </a:t>
            </a:r>
            <a:r>
              <a:rPr lang="ru-RU" sz="2400" b="1" dirty="0" smtClean="0">
                <a:solidFill>
                  <a:srgbClr val="7030A0"/>
                </a:solidFill>
                <a:latin typeface="Times New Roman" panose="02020603050405020304" pitchFamily="18" charset="0"/>
                <a:cs typeface="Times New Roman" panose="02020603050405020304" pitchFamily="18" charset="0"/>
              </a:rPr>
              <a:t>нарушения требований </a:t>
            </a:r>
            <a:br>
              <a:rPr lang="ru-RU" sz="2400" b="1" dirty="0" smtClean="0">
                <a:solidFill>
                  <a:srgbClr val="7030A0"/>
                </a:solidFill>
                <a:latin typeface="Times New Roman" panose="02020603050405020304" pitchFamily="18" charset="0"/>
                <a:cs typeface="Times New Roman" panose="02020603050405020304" pitchFamily="18" charset="0"/>
              </a:rPr>
            </a:br>
            <a:r>
              <a:rPr lang="ru-RU" sz="2400" b="1" dirty="0" smtClean="0">
                <a:solidFill>
                  <a:srgbClr val="7030A0"/>
                </a:solidFill>
                <a:latin typeface="Times New Roman" panose="02020603050405020304" pitchFamily="18" charset="0"/>
                <a:cs typeface="Times New Roman" panose="02020603050405020304" pitchFamily="18" charset="0"/>
              </a:rPr>
              <a:t>части 5 статьи 20 ФЗ «О рекламе</a:t>
            </a:r>
            <a:r>
              <a:rPr lang="ru-RU" sz="2400" b="1" dirty="0" smtClean="0">
                <a:solidFill>
                  <a:srgbClr val="7030A0"/>
                </a:solidFill>
                <a:latin typeface="Times New Roman" panose="02020603050405020304" pitchFamily="18" charset="0"/>
                <a:cs typeface="Times New Roman" panose="02020603050405020304" pitchFamily="18" charset="0"/>
              </a:rPr>
              <a:t>» используются следующие доказательства</a:t>
            </a:r>
            <a:endParaRPr lang="ru-RU" sz="2400" b="1" dirty="0">
              <a:solidFill>
                <a:srgbClr val="7030A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50874" y="923110"/>
            <a:ext cx="11483163" cy="5602708"/>
          </a:xfrm>
        </p:spPr>
        <p:txBody>
          <a:bodyPr>
            <a:normAutofit fontScale="25000" lnSpcReduction="20000"/>
          </a:bodyPr>
          <a:lstStyle/>
          <a:p>
            <a:pPr marL="0" indent="450000" algn="just">
              <a:lnSpc>
                <a:spcPct val="110000"/>
              </a:lnSpc>
              <a:spcBef>
                <a:spcPts val="0"/>
              </a:spcBef>
              <a:buNone/>
            </a:pPr>
            <a:r>
              <a:rPr lang="ru-RU" sz="5400" dirty="0" smtClean="0">
                <a:solidFill>
                  <a:srgbClr val="7030A0"/>
                </a:solidFill>
                <a:latin typeface="Times New Roman" panose="02020603050405020304" pitchFamily="18" charset="0"/>
                <a:cs typeface="Times New Roman" panose="02020603050405020304" pitchFamily="18" charset="0"/>
              </a:rPr>
              <a:t>-письмо </a:t>
            </a:r>
            <a:r>
              <a:rPr lang="ru-RU" sz="5400" dirty="0">
                <a:solidFill>
                  <a:srgbClr val="7030A0"/>
                </a:solidFill>
                <a:latin typeface="Times New Roman" panose="02020603050405020304" pitchFamily="18" charset="0"/>
                <a:cs typeface="Times New Roman" panose="02020603050405020304" pitchFamily="18" charset="0"/>
              </a:rPr>
              <a:t>ФАС России от 10.03.2011 № АК/8234 «О разъяснении статьи 20 ФЗ «О рекламе», </a:t>
            </a:r>
            <a:r>
              <a:rPr lang="ru-RU" sz="5400" dirty="0" smtClean="0">
                <a:solidFill>
                  <a:srgbClr val="7030A0"/>
                </a:solidFill>
                <a:latin typeface="Times New Roman" panose="02020603050405020304" pitchFamily="18" charset="0"/>
                <a:cs typeface="Times New Roman" panose="02020603050405020304" pitchFamily="18" charset="0"/>
              </a:rPr>
              <a:t>согласно которому размещение </a:t>
            </a:r>
            <a:r>
              <a:rPr lang="ru-RU" sz="5400" dirty="0">
                <a:solidFill>
                  <a:srgbClr val="7030A0"/>
                </a:solidFill>
                <a:latin typeface="Times New Roman" panose="02020603050405020304" pitchFamily="18" charset="0"/>
                <a:cs typeface="Times New Roman" panose="02020603050405020304" pitchFamily="18" charset="0"/>
              </a:rPr>
              <a:t>рекламы на окнах транспортных средств общего пользования (автобусах, троллейбусах, трамваях) будет противоречить части 5 статьи 20 ФЗ «О рекламе» в случае, если такая </a:t>
            </a:r>
            <a:r>
              <a:rPr lang="ru-RU" sz="5400" dirty="0" smtClean="0">
                <a:solidFill>
                  <a:srgbClr val="7030A0"/>
                </a:solidFill>
                <a:latin typeface="Times New Roman" panose="02020603050405020304" pitchFamily="18" charset="0"/>
                <a:cs typeface="Times New Roman" panose="02020603050405020304" pitchFamily="18" charset="0"/>
              </a:rPr>
              <a:t>реклама </a:t>
            </a:r>
            <a:r>
              <a:rPr lang="ru-RU" sz="5400" dirty="0">
                <a:solidFill>
                  <a:srgbClr val="7030A0"/>
                </a:solidFill>
                <a:latin typeface="Times New Roman" panose="02020603050405020304" pitchFamily="18" charset="0"/>
                <a:cs typeface="Times New Roman" panose="02020603050405020304" pitchFamily="18" charset="0"/>
              </a:rPr>
              <a:t>будет ограничивать обзор, в том числе, пассажирам транспортных </a:t>
            </a:r>
            <a:r>
              <a:rPr lang="ru-RU" sz="5400" dirty="0" smtClean="0">
                <a:solidFill>
                  <a:srgbClr val="7030A0"/>
                </a:solidFill>
                <a:latin typeface="Times New Roman" panose="02020603050405020304" pitchFamily="18" charset="0"/>
                <a:cs typeface="Times New Roman" panose="02020603050405020304" pitchFamily="18" charset="0"/>
              </a:rPr>
              <a:t>средств. </a:t>
            </a:r>
          </a:p>
          <a:p>
            <a:pPr marL="0" indent="450000" algn="just">
              <a:lnSpc>
                <a:spcPct val="110000"/>
              </a:lnSpc>
              <a:spcBef>
                <a:spcPts val="0"/>
              </a:spcBef>
              <a:buNone/>
            </a:pPr>
            <a:r>
              <a:rPr lang="ru-RU" sz="5400" dirty="0">
                <a:solidFill>
                  <a:srgbClr val="7030A0"/>
                </a:solidFill>
                <a:latin typeface="Times New Roman" panose="02020603050405020304" pitchFamily="18" charset="0"/>
                <a:cs typeface="Times New Roman" panose="02020603050405020304" pitchFamily="18" charset="0"/>
              </a:rPr>
              <a:t>У</a:t>
            </a:r>
            <a:r>
              <a:rPr lang="ru-RU" sz="5400" dirty="0" smtClean="0">
                <a:solidFill>
                  <a:srgbClr val="7030A0"/>
                </a:solidFill>
                <a:latin typeface="Times New Roman" panose="02020603050405020304" pitchFamily="18" charset="0"/>
                <a:cs typeface="Times New Roman" panose="02020603050405020304" pitchFamily="18" charset="0"/>
              </a:rPr>
              <a:t>частник </a:t>
            </a:r>
            <a:r>
              <a:rPr lang="ru-RU" sz="5400" dirty="0">
                <a:solidFill>
                  <a:srgbClr val="7030A0"/>
                </a:solidFill>
                <a:latin typeface="Times New Roman" panose="02020603050405020304" pitchFamily="18" charset="0"/>
                <a:cs typeface="Times New Roman" panose="02020603050405020304" pitchFamily="18" charset="0"/>
              </a:rPr>
              <a:t>дорожного движения - это лицо, принимающее непосредственное участие в процессе движения в качестве водителя, пешехода, пассажира транспортного </a:t>
            </a:r>
            <a:r>
              <a:rPr lang="ru-RU" sz="5400" dirty="0" smtClean="0">
                <a:solidFill>
                  <a:srgbClr val="7030A0"/>
                </a:solidFill>
                <a:latin typeface="Times New Roman" panose="02020603050405020304" pitchFamily="18" charset="0"/>
                <a:cs typeface="Times New Roman" panose="02020603050405020304" pitchFamily="18" charset="0"/>
              </a:rPr>
              <a:t>средства</a:t>
            </a:r>
            <a:r>
              <a:rPr lang="ru-RU" sz="5400" dirty="0">
                <a:solidFill>
                  <a:srgbClr val="7030A0"/>
                </a:solidFill>
                <a:latin typeface="Times New Roman" panose="02020603050405020304" pitchFamily="18" charset="0"/>
                <a:cs typeface="Times New Roman" panose="02020603050405020304" pitchFamily="18" charset="0"/>
              </a:rPr>
              <a:t> </a:t>
            </a:r>
            <a:r>
              <a:rPr lang="ru-RU" sz="5400" dirty="0" smtClean="0">
                <a:solidFill>
                  <a:srgbClr val="7030A0"/>
                </a:solidFill>
                <a:latin typeface="Times New Roman" panose="02020603050405020304" pitchFamily="18" charset="0"/>
                <a:cs typeface="Times New Roman" panose="02020603050405020304" pitchFamily="18" charset="0"/>
              </a:rPr>
              <a:t>(пункт </a:t>
            </a:r>
            <a:r>
              <a:rPr lang="ru-RU" sz="5400" dirty="0">
                <a:solidFill>
                  <a:srgbClr val="7030A0"/>
                </a:solidFill>
                <a:latin typeface="Times New Roman" panose="02020603050405020304" pitchFamily="18" charset="0"/>
                <a:cs typeface="Times New Roman" panose="02020603050405020304" pitchFamily="18" charset="0"/>
              </a:rPr>
              <a:t>1.2 Правил дорожного движения Российской Федерации, утвержденных Постановлением Совета Министров - Правительства Российской Федерации от 23.10.1993 № </a:t>
            </a:r>
            <a:r>
              <a:rPr lang="ru-RU" sz="5400" dirty="0" smtClean="0">
                <a:solidFill>
                  <a:srgbClr val="7030A0"/>
                </a:solidFill>
                <a:latin typeface="Times New Roman" panose="02020603050405020304" pitchFamily="18" charset="0"/>
                <a:cs typeface="Times New Roman" panose="02020603050405020304" pitchFamily="18" charset="0"/>
              </a:rPr>
              <a:t>1090);</a:t>
            </a:r>
            <a:endParaRPr lang="ru-RU" sz="5400" dirty="0">
              <a:solidFill>
                <a:srgbClr val="7030A0"/>
              </a:solidFill>
              <a:latin typeface="Times New Roman" panose="02020603050405020304" pitchFamily="18" charset="0"/>
              <a:cs typeface="Times New Roman" panose="02020603050405020304" pitchFamily="18" charset="0"/>
            </a:endParaRPr>
          </a:p>
          <a:p>
            <a:pPr marL="0" indent="450000" algn="just">
              <a:lnSpc>
                <a:spcPct val="110000"/>
              </a:lnSpc>
              <a:spcBef>
                <a:spcPts val="0"/>
              </a:spcBef>
              <a:buNone/>
            </a:pPr>
            <a:r>
              <a:rPr lang="ru-RU" sz="5400" dirty="0" smtClean="0">
                <a:solidFill>
                  <a:srgbClr val="7030A0"/>
                </a:solidFill>
                <a:latin typeface="Times New Roman" panose="02020603050405020304" pitchFamily="18" charset="0"/>
                <a:cs typeface="Times New Roman" panose="02020603050405020304" pitchFamily="18" charset="0"/>
              </a:rPr>
              <a:t>-письма производителей </a:t>
            </a:r>
            <a:r>
              <a:rPr lang="ru-RU" sz="5400" dirty="0">
                <a:solidFill>
                  <a:srgbClr val="7030A0"/>
                </a:solidFill>
                <a:latin typeface="Times New Roman" panose="02020603050405020304" pitchFamily="18" charset="0"/>
                <a:cs typeface="Times New Roman" panose="02020603050405020304" pitchFamily="18" charset="0"/>
              </a:rPr>
              <a:t>транспортных </a:t>
            </a:r>
            <a:r>
              <a:rPr lang="ru-RU" sz="5400" dirty="0" smtClean="0">
                <a:solidFill>
                  <a:srgbClr val="7030A0"/>
                </a:solidFill>
                <a:latin typeface="Times New Roman" panose="02020603050405020304" pitchFamily="18" charset="0"/>
                <a:cs typeface="Times New Roman" panose="02020603050405020304" pitchFamily="18" charset="0"/>
              </a:rPr>
              <a:t>средств (МАЗ </a:t>
            </a:r>
            <a:r>
              <a:rPr lang="ru-RU" sz="5400" dirty="0">
                <a:solidFill>
                  <a:srgbClr val="7030A0"/>
                </a:solidFill>
                <a:latin typeface="Times New Roman" panose="02020603050405020304" pitchFamily="18" charset="0"/>
                <a:cs typeface="Times New Roman" panose="02020603050405020304" pitchFamily="18" charset="0"/>
              </a:rPr>
              <a:t>Минский автомобильный завод, ПАЗ Павловский автомобильный завод, НЕФАЗ Нефтекамский автомобильный завод</a:t>
            </a:r>
            <a:r>
              <a:rPr lang="ru-RU" sz="5400" dirty="0" smtClean="0">
                <a:solidFill>
                  <a:srgbClr val="7030A0"/>
                </a:solidFill>
                <a:latin typeface="Times New Roman" panose="02020603050405020304" pitchFamily="18" charset="0"/>
                <a:cs typeface="Times New Roman" panose="02020603050405020304" pitchFamily="18" charset="0"/>
              </a:rPr>
              <a:t>), </a:t>
            </a:r>
            <a:r>
              <a:rPr lang="ru-RU" sz="5400" dirty="0">
                <a:solidFill>
                  <a:srgbClr val="7030A0"/>
                </a:solidFill>
                <a:latin typeface="Times New Roman" panose="02020603050405020304" pitchFamily="18" charset="0"/>
                <a:cs typeface="Times New Roman" panose="02020603050405020304" pitchFamily="18" charset="0"/>
              </a:rPr>
              <a:t>например, письмо изготовителя автобусов ПАЗ - ООО «ПАЗ» от 13.04.2018 № 018-004-5/82, в котором указывается о недопустимости нанесения дополнительных покрытий на аварийные стекла, поскольку это ограничивает способ их открывания при аварии, так как для обеспечения аварийного выхода требуется разбить </a:t>
            </a:r>
            <a:r>
              <a:rPr lang="ru-RU" sz="5400" dirty="0" smtClean="0">
                <a:solidFill>
                  <a:srgbClr val="7030A0"/>
                </a:solidFill>
                <a:latin typeface="Times New Roman" panose="02020603050405020304" pitchFamily="18" charset="0"/>
                <a:cs typeface="Times New Roman" panose="02020603050405020304" pitchFamily="18" charset="0"/>
              </a:rPr>
              <a:t>стекла;</a:t>
            </a:r>
            <a:endParaRPr lang="ru-RU" sz="5400" dirty="0" smtClean="0">
              <a:solidFill>
                <a:srgbClr val="7030A0"/>
              </a:solidFill>
              <a:latin typeface="Times New Roman" panose="02020603050405020304" pitchFamily="18" charset="0"/>
              <a:cs typeface="Times New Roman" panose="02020603050405020304" pitchFamily="18" charset="0"/>
            </a:endParaRPr>
          </a:p>
          <a:p>
            <a:pPr marL="0" indent="450000" algn="just">
              <a:lnSpc>
                <a:spcPct val="110000"/>
              </a:lnSpc>
              <a:spcBef>
                <a:spcPts val="0"/>
              </a:spcBef>
              <a:buNone/>
            </a:pPr>
            <a:r>
              <a:rPr lang="ru-RU" sz="5400" dirty="0" smtClean="0">
                <a:solidFill>
                  <a:srgbClr val="7030A0"/>
                </a:solidFill>
                <a:latin typeface="Times New Roman" panose="02020603050405020304" pitchFamily="18" charset="0"/>
                <a:cs typeface="Times New Roman" panose="02020603050405020304" pitchFamily="18" charset="0"/>
              </a:rPr>
              <a:t>Например</a:t>
            </a:r>
            <a:r>
              <a:rPr lang="ru-RU" sz="5400" dirty="0" smtClean="0">
                <a:solidFill>
                  <a:srgbClr val="7030A0"/>
                </a:solidFill>
                <a:latin typeface="Times New Roman" panose="02020603050405020304" pitchFamily="18" charset="0"/>
                <a:cs typeface="Times New Roman" panose="02020603050405020304" pitchFamily="18" charset="0"/>
              </a:rPr>
              <a:t>, транспортное </a:t>
            </a:r>
            <a:r>
              <a:rPr lang="ru-RU" sz="5400" dirty="0">
                <a:solidFill>
                  <a:srgbClr val="7030A0"/>
                </a:solidFill>
                <a:latin typeface="Times New Roman" panose="02020603050405020304" pitchFamily="18" charset="0"/>
                <a:cs typeface="Times New Roman" panose="02020603050405020304" pitchFamily="18" charset="0"/>
              </a:rPr>
              <a:t>средство ПАЗ 32054 выпускается ООО «ПАЗ» и относится к транспортным средствам категории М3 согласно классификации, установленной Приложением № 1 к Техническому регламенту.</a:t>
            </a:r>
          </a:p>
          <a:p>
            <a:pPr marL="0" indent="450000" algn="just">
              <a:lnSpc>
                <a:spcPct val="110000"/>
              </a:lnSpc>
              <a:spcBef>
                <a:spcPts val="0"/>
              </a:spcBef>
              <a:buNone/>
            </a:pPr>
            <a:r>
              <a:rPr lang="ru-RU" sz="5400" dirty="0" smtClean="0">
                <a:solidFill>
                  <a:srgbClr val="7030A0"/>
                </a:solidFill>
                <a:latin typeface="Times New Roman" panose="02020603050405020304" pitchFamily="18" charset="0"/>
                <a:cs typeface="Times New Roman" panose="02020603050405020304" pitchFamily="18" charset="0"/>
              </a:rPr>
              <a:t>В </a:t>
            </a:r>
            <a:r>
              <a:rPr lang="ru-RU" sz="5400" dirty="0">
                <a:solidFill>
                  <a:srgbClr val="7030A0"/>
                </a:solidFill>
                <a:latin typeface="Times New Roman" panose="02020603050405020304" pitchFamily="18" charset="0"/>
                <a:cs typeface="Times New Roman" panose="02020603050405020304" pitchFamily="18" charset="0"/>
              </a:rPr>
              <a:t>соответствии с Руководством по эксплуатации автобуса ПАЗ 32053 и его модификаций № 32053-3902010РЭ, для аварийной эвакуации пассажиров в автобусе имеются запасные выходы: первое и четвертое окна левой боковины с выдергивающимися шнурами; </a:t>
            </a:r>
            <a:r>
              <a:rPr lang="ru-RU" sz="5400" dirty="0" err="1">
                <a:solidFill>
                  <a:srgbClr val="7030A0"/>
                </a:solidFill>
                <a:latin typeface="Times New Roman" panose="02020603050405020304" pitchFamily="18" charset="0"/>
                <a:cs typeface="Times New Roman" panose="02020603050405020304" pitchFamily="18" charset="0"/>
              </a:rPr>
              <a:t>легкоразбиваемое</a:t>
            </a:r>
            <a:r>
              <a:rPr lang="ru-RU" sz="5400" dirty="0">
                <a:solidFill>
                  <a:srgbClr val="7030A0"/>
                </a:solidFill>
                <a:latin typeface="Times New Roman" panose="02020603050405020304" pitchFamily="18" charset="0"/>
                <a:cs typeface="Times New Roman" panose="02020603050405020304" pitchFamily="18" charset="0"/>
              </a:rPr>
              <a:t> окно в задней стенке кузова, люк на крыше с механизмом аварийного открывания и, при </a:t>
            </a:r>
            <a:r>
              <a:rPr lang="ru-RU" sz="5400" dirty="0" err="1">
                <a:solidFill>
                  <a:srgbClr val="7030A0"/>
                </a:solidFill>
                <a:latin typeface="Times New Roman" panose="02020603050405020304" pitchFamily="18" charset="0"/>
                <a:cs typeface="Times New Roman" panose="02020603050405020304" pitchFamily="18" charset="0"/>
              </a:rPr>
              <a:t>однодверном</a:t>
            </a:r>
            <a:r>
              <a:rPr lang="ru-RU" sz="5400" dirty="0">
                <a:solidFill>
                  <a:srgbClr val="7030A0"/>
                </a:solidFill>
                <a:latin typeface="Times New Roman" panose="02020603050405020304" pitchFamily="18" charset="0"/>
                <a:cs typeface="Times New Roman" panose="02020603050405020304" pitchFamily="18" charset="0"/>
              </a:rPr>
              <a:t> варианте, задняя запасная дверь боковины, а также пассажирская дверь, оборудованная устройством открытия дверей изнутри и снаружи.</a:t>
            </a:r>
          </a:p>
          <a:p>
            <a:pPr marL="0" indent="450000" algn="just">
              <a:lnSpc>
                <a:spcPct val="110000"/>
              </a:lnSpc>
              <a:spcBef>
                <a:spcPts val="0"/>
              </a:spcBef>
              <a:buNone/>
            </a:pPr>
            <a:r>
              <a:rPr lang="ru-RU" sz="5400" dirty="0">
                <a:solidFill>
                  <a:srgbClr val="7030A0"/>
                </a:solidFill>
                <a:latin typeface="Times New Roman" panose="02020603050405020304" pitchFamily="18" charset="0"/>
                <a:cs typeface="Times New Roman" panose="02020603050405020304" pitchFamily="18" charset="0"/>
              </a:rPr>
              <a:t>В соответствии с пунктом 1.4.12.2 Приложения № 4 к Техническому регламенту Таможенного союза «О безопасности колесных транспортных средств», утвержденного решением Комиссии Таможенного союза от 09.12.2011 № 877, любое запасное окно должно: либо легко и быстро открываться изнутри и снаружи транспортного средства при помощи соответствующего приспособления; либо иметь легко разбиваемое предохранительное стекло. Последнее положение исключает возможность использования слоистого стекла или стекала изготовленного из пластического материала. Вблизи каждого запасного окна должно быть установлено приспособление, легко доступное для лиц, находящихся в транспортном средстве, с тем, чтобы можно было разбить каждое </a:t>
            </a:r>
            <a:r>
              <a:rPr lang="ru-RU" sz="5400" dirty="0" smtClean="0">
                <a:solidFill>
                  <a:srgbClr val="7030A0"/>
                </a:solidFill>
                <a:latin typeface="Times New Roman" panose="02020603050405020304" pitchFamily="18" charset="0"/>
                <a:cs typeface="Times New Roman" panose="02020603050405020304" pitchFamily="18" charset="0"/>
              </a:rPr>
              <a:t>окно.</a:t>
            </a:r>
            <a:endParaRPr lang="ru-RU" sz="5400" dirty="0">
              <a:solidFill>
                <a:srgbClr val="7030A0"/>
              </a:solidFill>
              <a:latin typeface="Times New Roman" panose="02020603050405020304" pitchFamily="18" charset="0"/>
              <a:cs typeface="Times New Roman" panose="02020603050405020304" pitchFamily="18" charset="0"/>
            </a:endParaRPr>
          </a:p>
          <a:p>
            <a:pPr marL="0" indent="450000" algn="just">
              <a:lnSpc>
                <a:spcPct val="110000"/>
              </a:lnSpc>
              <a:spcBef>
                <a:spcPts val="0"/>
              </a:spcBef>
              <a:buNone/>
            </a:pPr>
            <a:r>
              <a:rPr lang="ru-RU" sz="5400" dirty="0" smtClean="0">
                <a:solidFill>
                  <a:srgbClr val="7030A0"/>
                </a:solidFill>
                <a:latin typeface="Times New Roman" panose="02020603050405020304" pitchFamily="18" charset="0"/>
                <a:cs typeface="Times New Roman" panose="02020603050405020304" pitchFamily="18" charset="0"/>
              </a:rPr>
              <a:t>В </a:t>
            </a:r>
            <a:r>
              <a:rPr lang="ru-RU" sz="5400" dirty="0">
                <a:solidFill>
                  <a:srgbClr val="7030A0"/>
                </a:solidFill>
                <a:latin typeface="Times New Roman" panose="02020603050405020304" pitchFamily="18" charset="0"/>
                <a:cs typeface="Times New Roman" panose="02020603050405020304" pitchFamily="18" charset="0"/>
              </a:rPr>
              <a:t>соответствии с пунктом 13.1 раздела 13 «Дополнительные требования к транспортным средствам категорий М2 и М3» Приложения № 8 к Техническому регламенту аварийные выходы и устройства приведения их в действие должны быть работоспособны.</a:t>
            </a:r>
          </a:p>
          <a:p>
            <a:pPr marL="0" indent="450000" algn="just">
              <a:lnSpc>
                <a:spcPct val="110000"/>
              </a:lnSpc>
              <a:spcBef>
                <a:spcPts val="0"/>
              </a:spcBef>
              <a:buNone/>
            </a:pPr>
            <a:r>
              <a:rPr lang="ru-RU" sz="5400" dirty="0" smtClean="0">
                <a:solidFill>
                  <a:srgbClr val="7030A0"/>
                </a:solidFill>
                <a:latin typeface="Times New Roman" panose="02020603050405020304" pitchFamily="18" charset="0"/>
                <a:cs typeface="Times New Roman" panose="02020603050405020304" pitchFamily="18" charset="0"/>
              </a:rPr>
              <a:t>Положениями </a:t>
            </a:r>
            <a:r>
              <a:rPr lang="ru-RU" sz="5400" dirty="0">
                <a:solidFill>
                  <a:srgbClr val="7030A0"/>
                </a:solidFill>
                <a:latin typeface="Times New Roman" panose="02020603050405020304" pitchFamily="18" charset="0"/>
                <a:cs typeface="Times New Roman" panose="02020603050405020304" pitchFamily="18" charset="0"/>
              </a:rPr>
              <a:t>ГОСТ 32565-2013 «Стекло безопасное для наземного транспорта. Общие технические условия» определены основные технические требования к стеклам, применяемым в качестве остекления наземного транспорта; легковых и грузовых автомобилей, автобусов, троллейбусов, эксплуатируемых во всех макроклиматических районах на суше.</a:t>
            </a:r>
          </a:p>
          <a:p>
            <a:pPr marL="0" indent="450000" algn="just">
              <a:lnSpc>
                <a:spcPct val="110000"/>
              </a:lnSpc>
              <a:spcBef>
                <a:spcPts val="0"/>
              </a:spcBef>
              <a:buNone/>
            </a:pPr>
            <a:r>
              <a:rPr lang="ru-RU" sz="5400" dirty="0">
                <a:solidFill>
                  <a:srgbClr val="7030A0"/>
                </a:solidFill>
                <a:latin typeface="Times New Roman" panose="02020603050405020304" pitchFamily="18" charset="0"/>
                <a:cs typeface="Times New Roman" panose="02020603050405020304" pitchFamily="18" charset="0"/>
              </a:rPr>
              <a:t>В связи с чем, нанесение любой пленки на стекло запасного окна влияет на характеристики стекла, в том числе светопропускание, прочность, </a:t>
            </a:r>
            <a:r>
              <a:rPr lang="ru-RU" sz="5400" dirty="0" err="1">
                <a:solidFill>
                  <a:srgbClr val="7030A0"/>
                </a:solidFill>
                <a:latin typeface="Times New Roman" panose="02020603050405020304" pitchFamily="18" charset="0"/>
                <a:cs typeface="Times New Roman" panose="02020603050405020304" pitchFamily="18" charset="0"/>
              </a:rPr>
              <a:t>травмобезопасность</a:t>
            </a:r>
            <a:r>
              <a:rPr lang="ru-RU" sz="5400" dirty="0">
                <a:solidFill>
                  <a:srgbClr val="7030A0"/>
                </a:solidFill>
                <a:latin typeface="Times New Roman" panose="02020603050405020304" pitchFamily="18" charset="0"/>
                <a:cs typeface="Times New Roman" panose="02020603050405020304" pitchFamily="18" charset="0"/>
              </a:rPr>
              <a:t> и является внесением изменений в конструкцию транспортного средства. </a:t>
            </a:r>
          </a:p>
          <a:p>
            <a:pPr marL="45720" indent="0">
              <a:buNone/>
            </a:pPr>
            <a:endParaRPr lang="ru-RU" sz="2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0382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149" y="668740"/>
            <a:ext cx="10904561" cy="56092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319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0996" y="439479"/>
            <a:ext cx="11142920" cy="676940"/>
          </a:xfrm>
        </p:spPr>
        <p:txBody>
          <a:bodyPr>
            <a:normAutofit/>
          </a:bodyPr>
          <a:lstStyle/>
          <a:p>
            <a:pPr algn="ctr"/>
            <a:r>
              <a:rPr lang="ru-RU" sz="3600" b="1" dirty="0" smtClean="0">
                <a:solidFill>
                  <a:srgbClr val="7030A0"/>
                </a:solidFill>
                <a:latin typeface="Times New Roman" panose="02020603050405020304" pitchFamily="18" charset="0"/>
                <a:cs typeface="Times New Roman" panose="02020603050405020304" pitchFamily="18" charset="0"/>
              </a:rPr>
              <a:t>Ответственность за нарушение</a:t>
            </a:r>
            <a:endParaRPr lang="ru-RU" sz="3600" b="1" dirty="0">
              <a:solidFill>
                <a:srgbClr val="7030A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20996" y="1265274"/>
            <a:ext cx="11142920" cy="5135526"/>
          </a:xfrm>
        </p:spPr>
        <p:txBody>
          <a:bodyPr>
            <a:normAutofit lnSpcReduction="10000"/>
          </a:bodyPr>
          <a:lstStyle/>
          <a:p>
            <a:pPr marL="45720" indent="457200" algn="just">
              <a:spcBef>
                <a:spcPts val="0"/>
              </a:spcBef>
              <a:buNone/>
            </a:pPr>
            <a:r>
              <a:rPr lang="ru-RU" sz="2400" b="1" dirty="0">
                <a:solidFill>
                  <a:srgbClr val="7030A0"/>
                </a:solidFill>
                <a:latin typeface="Times New Roman" panose="02020603050405020304" pitchFamily="18" charset="0"/>
                <a:cs typeface="Times New Roman" panose="02020603050405020304" pitchFamily="18" charset="0"/>
              </a:rPr>
              <a:t>В соответствии с частью 7 статьи 38 ФЗ «О рекламе» ответственность за нарушение требований, установленных частью 5 статьи 20 ФЗ «О рекламе» несет </a:t>
            </a:r>
            <a:r>
              <a:rPr lang="ru-RU" sz="2400" b="1" dirty="0" err="1">
                <a:solidFill>
                  <a:srgbClr val="7030A0"/>
                </a:solidFill>
                <a:latin typeface="Times New Roman" panose="02020603050405020304" pitchFamily="18" charset="0"/>
                <a:cs typeface="Times New Roman" panose="02020603050405020304" pitchFamily="18" charset="0"/>
              </a:rPr>
              <a:t>рекламораспространитель</a:t>
            </a:r>
            <a:r>
              <a:rPr lang="ru-RU" sz="2400" b="1" dirty="0">
                <a:solidFill>
                  <a:srgbClr val="7030A0"/>
                </a:solidFill>
                <a:latin typeface="Times New Roman" panose="02020603050405020304" pitchFamily="18" charset="0"/>
                <a:cs typeface="Times New Roman" panose="02020603050405020304" pitchFamily="18" charset="0"/>
              </a:rPr>
              <a:t>.</a:t>
            </a:r>
          </a:p>
          <a:p>
            <a:pPr marL="45720" indent="457200" algn="just">
              <a:spcBef>
                <a:spcPts val="0"/>
              </a:spcBef>
              <a:buNone/>
            </a:pPr>
            <a:r>
              <a:rPr lang="ru-RU" sz="2400" b="1" dirty="0">
                <a:solidFill>
                  <a:srgbClr val="7030A0"/>
                </a:solidFill>
                <a:latin typeface="Times New Roman" panose="02020603050405020304" pitchFamily="18" charset="0"/>
                <a:cs typeface="Times New Roman" panose="02020603050405020304" pitchFamily="18" charset="0"/>
              </a:rPr>
              <a:t>Поскольку только собственник транспортного средства вправе размещать, либо давать согласие на размещение на своем имуществе </a:t>
            </a:r>
            <a:r>
              <a:rPr lang="ru-RU" sz="2400" b="1" dirty="0" smtClean="0">
                <a:solidFill>
                  <a:srgbClr val="7030A0"/>
                </a:solidFill>
                <a:latin typeface="Times New Roman" panose="02020603050405020304" pitchFamily="18" charset="0"/>
                <a:cs typeface="Times New Roman" panose="02020603050405020304" pitchFamily="18" charset="0"/>
              </a:rPr>
              <a:t>рекламных </a:t>
            </a:r>
            <a:r>
              <a:rPr lang="ru-RU" sz="2400" b="1" dirty="0">
                <a:solidFill>
                  <a:srgbClr val="7030A0"/>
                </a:solidFill>
                <a:latin typeface="Times New Roman" panose="02020603050405020304" pitchFamily="18" charset="0"/>
                <a:cs typeface="Times New Roman" panose="02020603050405020304" pitchFamily="18" charset="0"/>
              </a:rPr>
              <a:t>материалов, </a:t>
            </a:r>
            <a:r>
              <a:rPr lang="ru-RU" sz="2400" b="1" dirty="0" err="1">
                <a:solidFill>
                  <a:srgbClr val="7030A0"/>
                </a:solidFill>
                <a:latin typeface="Times New Roman" panose="02020603050405020304" pitchFamily="18" charset="0"/>
                <a:cs typeface="Times New Roman" panose="02020603050405020304" pitchFamily="18" charset="0"/>
              </a:rPr>
              <a:t>рекламораспространителем</a:t>
            </a:r>
            <a:r>
              <a:rPr lang="ru-RU" sz="2400" b="1" dirty="0">
                <a:solidFill>
                  <a:srgbClr val="7030A0"/>
                </a:solidFill>
                <a:latin typeface="Times New Roman" panose="02020603050405020304" pitchFamily="18" charset="0"/>
                <a:cs typeface="Times New Roman" panose="02020603050405020304" pitchFamily="18" charset="0"/>
              </a:rPr>
              <a:t>, в данном случае, </a:t>
            </a:r>
            <a:r>
              <a:rPr lang="ru-RU" sz="2400" b="1" dirty="0" smtClean="0">
                <a:solidFill>
                  <a:srgbClr val="7030A0"/>
                </a:solidFill>
                <a:latin typeface="Times New Roman" panose="02020603050405020304" pitchFamily="18" charset="0"/>
                <a:cs typeface="Times New Roman" panose="02020603050405020304" pitchFamily="18" charset="0"/>
              </a:rPr>
              <a:t>является лицо</a:t>
            </a:r>
            <a:r>
              <a:rPr lang="ru-RU" sz="2400" b="1" dirty="0" smtClean="0">
                <a:solidFill>
                  <a:srgbClr val="7030A0"/>
                </a:solidFill>
                <a:latin typeface="Times New Roman" panose="02020603050405020304" pitchFamily="18" charset="0"/>
                <a:cs typeface="Times New Roman" panose="02020603050405020304" pitchFamily="18" charset="0"/>
              </a:rPr>
              <a:t>, на которое </a:t>
            </a:r>
            <a:r>
              <a:rPr lang="ru-RU" sz="2400" b="1" dirty="0" smtClean="0">
                <a:solidFill>
                  <a:srgbClr val="7030A0"/>
                </a:solidFill>
                <a:latin typeface="Times New Roman" panose="02020603050405020304" pitchFamily="18" charset="0"/>
                <a:cs typeface="Times New Roman" panose="02020603050405020304" pitchFamily="18" charset="0"/>
              </a:rPr>
              <a:t>зарегистрировано </a:t>
            </a:r>
            <a:r>
              <a:rPr lang="ru-RU" sz="2400" b="1" dirty="0" smtClean="0">
                <a:solidFill>
                  <a:srgbClr val="7030A0"/>
                </a:solidFill>
                <a:latin typeface="Times New Roman" panose="02020603050405020304" pitchFamily="18" charset="0"/>
                <a:cs typeface="Times New Roman" panose="02020603050405020304" pitchFamily="18" charset="0"/>
              </a:rPr>
              <a:t>транспортное средство. </a:t>
            </a:r>
            <a:endParaRPr lang="ru-RU" sz="2400" b="1" dirty="0">
              <a:solidFill>
                <a:srgbClr val="7030A0"/>
              </a:solidFill>
              <a:latin typeface="Times New Roman" panose="02020603050405020304" pitchFamily="18" charset="0"/>
              <a:cs typeface="Times New Roman" panose="02020603050405020304" pitchFamily="18" charset="0"/>
            </a:endParaRPr>
          </a:p>
          <a:p>
            <a:pPr marL="45720" indent="457200" algn="just">
              <a:spcBef>
                <a:spcPts val="0"/>
              </a:spcBef>
              <a:buNone/>
            </a:pPr>
            <a:r>
              <a:rPr lang="ru-RU" sz="2400" b="1" dirty="0" smtClean="0">
                <a:solidFill>
                  <a:srgbClr val="7030A0"/>
                </a:solidFill>
                <a:latin typeface="Times New Roman" panose="02020603050405020304" pitchFamily="18" charset="0"/>
                <a:cs typeface="Times New Roman" panose="02020603050405020304" pitchFamily="18" charset="0"/>
              </a:rPr>
              <a:t>	</a:t>
            </a:r>
          </a:p>
          <a:p>
            <a:pPr marL="45720" indent="457200" algn="just">
              <a:spcBef>
                <a:spcPts val="0"/>
              </a:spcBef>
              <a:buNone/>
            </a:pPr>
            <a:r>
              <a:rPr lang="ru-RU" sz="2400" b="1" dirty="0" smtClean="0">
                <a:solidFill>
                  <a:srgbClr val="7030A0"/>
                </a:solidFill>
                <a:latin typeface="Times New Roman" panose="02020603050405020304" pitchFamily="18" charset="0"/>
                <a:cs typeface="Times New Roman" panose="02020603050405020304" pitchFamily="18" charset="0"/>
              </a:rPr>
              <a:t>Согласно части </a:t>
            </a:r>
            <a:r>
              <a:rPr lang="ru-RU" sz="2400" b="1" dirty="0">
                <a:solidFill>
                  <a:srgbClr val="7030A0"/>
                </a:solidFill>
                <a:latin typeface="Times New Roman" panose="02020603050405020304" pitchFamily="18" charset="0"/>
                <a:cs typeface="Times New Roman" panose="02020603050405020304" pitchFamily="18" charset="0"/>
              </a:rPr>
              <a:t>4 статьи 14.38 </a:t>
            </a:r>
            <a:r>
              <a:rPr lang="ru-RU" sz="2400" b="1" dirty="0" smtClean="0">
                <a:solidFill>
                  <a:srgbClr val="7030A0"/>
                </a:solidFill>
                <a:latin typeface="Times New Roman" panose="02020603050405020304" pitchFamily="18" charset="0"/>
                <a:cs typeface="Times New Roman" panose="02020603050405020304" pitchFamily="18" charset="0"/>
              </a:rPr>
              <a:t>Кодекса </a:t>
            </a:r>
            <a:r>
              <a:rPr lang="ru-RU" sz="2400" b="1" dirty="0">
                <a:solidFill>
                  <a:srgbClr val="7030A0"/>
                </a:solidFill>
                <a:latin typeface="Times New Roman" panose="02020603050405020304" pitchFamily="18" charset="0"/>
                <a:cs typeface="Times New Roman" panose="02020603050405020304" pitchFamily="18" charset="0"/>
              </a:rPr>
              <a:t>Российской Федерации об административных </a:t>
            </a:r>
            <a:r>
              <a:rPr lang="ru-RU" sz="2400" b="1" dirty="0" smtClean="0">
                <a:solidFill>
                  <a:srgbClr val="7030A0"/>
                </a:solidFill>
                <a:latin typeface="Times New Roman" panose="02020603050405020304" pitchFamily="18" charset="0"/>
                <a:cs typeface="Times New Roman" panose="02020603050405020304" pitchFamily="18" charset="0"/>
              </a:rPr>
              <a:t>правонарушениях </a:t>
            </a:r>
            <a:r>
              <a:rPr lang="ru-RU" sz="2400" b="1" dirty="0" smtClean="0">
                <a:solidFill>
                  <a:srgbClr val="7030A0"/>
                </a:solidFill>
                <a:latin typeface="Times New Roman" panose="02020603050405020304" pitchFamily="18" charset="0"/>
                <a:cs typeface="Times New Roman" panose="02020603050405020304" pitchFamily="18" charset="0"/>
              </a:rPr>
              <a:t>размещение </a:t>
            </a:r>
            <a:r>
              <a:rPr lang="ru-RU" sz="2400" b="1" dirty="0">
                <a:solidFill>
                  <a:srgbClr val="7030A0"/>
                </a:solidFill>
                <a:latin typeface="Times New Roman" panose="02020603050405020304" pitchFamily="18" charset="0"/>
                <a:cs typeface="Times New Roman" panose="02020603050405020304" pitchFamily="18" charset="0"/>
              </a:rPr>
              <a:t>на транспортном средстве рекламы, создающей угрозу безопасности дорожного движения, в том числе рекламы, ограничивающей обзор лицу, управляющему транспортным средством, и другим участникам дорожного движения</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smtClean="0">
                <a:solidFill>
                  <a:srgbClr val="7030A0"/>
                </a:solidFill>
                <a:latin typeface="Times New Roman" panose="02020603050405020304" pitchFamily="18" charset="0"/>
                <a:cs typeface="Times New Roman" panose="02020603050405020304" pitchFamily="18" charset="0"/>
              </a:rPr>
              <a:t>- </a:t>
            </a:r>
            <a:r>
              <a:rPr lang="ru-RU" sz="2400" u="sng" dirty="0" smtClean="0">
                <a:solidFill>
                  <a:srgbClr val="7030A0"/>
                </a:solidFill>
                <a:latin typeface="Times New Roman" panose="02020603050405020304" pitchFamily="18" charset="0"/>
                <a:cs typeface="Times New Roman" panose="02020603050405020304" pitchFamily="18" charset="0"/>
              </a:rPr>
              <a:t>влечет </a:t>
            </a:r>
            <a:r>
              <a:rPr lang="ru-RU" sz="2400" u="sng" dirty="0">
                <a:solidFill>
                  <a:srgbClr val="7030A0"/>
                </a:solidFill>
                <a:latin typeface="Times New Roman" panose="02020603050405020304" pitchFamily="18" charset="0"/>
                <a:cs typeface="Times New Roman" panose="02020603050405020304" pitchFamily="18" charset="0"/>
              </a:rPr>
              <a:t>наложение административного штрафа на граждан в размере от двух тысяч до двух тысяч пятисот рублей; на должностных лиц - от десяти тысяч до двадцати тысяч рублей; на юридических лиц - от двухсот тысяч до пятисот тысяч рублей</a:t>
            </a:r>
            <a:r>
              <a:rPr lang="ru-RU" sz="2400" dirty="0">
                <a:solidFill>
                  <a:srgbClr val="7030A0"/>
                </a:solidFill>
                <a:latin typeface="Times New Roman" panose="02020603050405020304" pitchFamily="18" charset="0"/>
                <a:cs typeface="Times New Roman" panose="02020603050405020304" pitchFamily="18" charset="0"/>
              </a:rPr>
              <a:t>.</a:t>
            </a:r>
          </a:p>
          <a:p>
            <a:pPr marL="45720" indent="0">
              <a:buNone/>
            </a:pPr>
            <a:endParaRPr lang="ru-RU" dirty="0"/>
          </a:p>
        </p:txBody>
      </p:sp>
    </p:spTree>
    <p:extLst>
      <p:ext uri="{BB962C8B-B14F-4D97-AF65-F5344CB8AC3E}">
        <p14:creationId xmlns:p14="http://schemas.microsoft.com/office/powerpoint/2010/main" val="1850975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5400" dirty="0" smtClean="0">
                <a:solidFill>
                  <a:srgbClr val="7030A0"/>
                </a:solidFill>
                <a:latin typeface="Times New Roman" panose="02020603050405020304" pitchFamily="18" charset="0"/>
                <a:cs typeface="Times New Roman" panose="02020603050405020304" pitchFamily="18" charset="0"/>
              </a:rPr>
              <a:t>Спасибо за внимание!</a:t>
            </a:r>
            <a:endParaRPr lang="ru-RU" sz="5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4364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азис">
  <a:themeElements>
    <a:clrScheme name="Оранжевый">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Базис</Template>
  <TotalTime>305</TotalTime>
  <Words>805</Words>
  <Application>Microsoft Office PowerPoint</Application>
  <PresentationFormat>Широкоэкранный</PresentationFormat>
  <Paragraphs>38</Paragraphs>
  <Slides>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8</vt:i4>
      </vt:variant>
    </vt:vector>
  </HeadingPairs>
  <TitlesOfParts>
    <vt:vector size="11" baseType="lpstr">
      <vt:lpstr>Corbel</vt:lpstr>
      <vt:lpstr>Times New Roman</vt:lpstr>
      <vt:lpstr>Базис</vt:lpstr>
      <vt:lpstr>Реклама и угроза безопасности движения</vt:lpstr>
      <vt:lpstr>В соответствии с Федеральным законом от 13.03.2006  № 38-ФЗ «О рекламе» установлены полномочия антимонопольного органа</vt:lpstr>
      <vt:lpstr>Реклама на транспортных средствах и с их использованием  (статья 20 ФЗ «О рекламе»)</vt:lpstr>
      <vt:lpstr>Статистика</vt:lpstr>
      <vt:lpstr>В качестве обоснования нарушения требований  части 5 статьи 20 ФЗ «О рекламе» используются следующие доказательства</vt:lpstr>
      <vt:lpstr>Презентация PowerPoint</vt:lpstr>
      <vt:lpstr>Ответственность за нарушение</vt:lpstr>
      <vt:lpstr>Спасибо за внимание!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Реклама и угроза безопасности движения</dc:title>
  <dc:creator>Агеева Елизавета Алексеевна</dc:creator>
  <cp:lastModifiedBy>Агеева Елизавета Алексеевна</cp:lastModifiedBy>
  <cp:revision>26</cp:revision>
  <cp:lastPrinted>2022-11-10T02:18:16Z</cp:lastPrinted>
  <dcterms:created xsi:type="dcterms:W3CDTF">2022-11-09T06:03:02Z</dcterms:created>
  <dcterms:modified xsi:type="dcterms:W3CDTF">2022-11-10T02:18:16Z</dcterms:modified>
</cp:coreProperties>
</file>