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371" r:id="rId3"/>
    <p:sldId id="372" r:id="rId4"/>
    <p:sldId id="416" r:id="rId5"/>
    <p:sldId id="417" r:id="rId6"/>
    <p:sldId id="418" r:id="rId7"/>
    <p:sldId id="393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394" r:id="rId18"/>
    <p:sldId id="404" r:id="rId19"/>
    <p:sldId id="363" r:id="rId20"/>
    <p:sldId id="366" r:id="rId21"/>
    <p:sldId id="409" r:id="rId22"/>
    <p:sldId id="410" r:id="rId23"/>
    <p:sldId id="405" r:id="rId24"/>
    <p:sldId id="411" r:id="rId25"/>
    <p:sldId id="412" r:id="rId26"/>
    <p:sldId id="413" r:id="rId27"/>
    <p:sldId id="414" r:id="rId28"/>
    <p:sldId id="415" r:id="rId29"/>
    <p:sldId id="408" r:id="rId30"/>
    <p:sldId id="406" r:id="rId31"/>
    <p:sldId id="361" r:id="rId32"/>
    <p:sldId id="340" r:id="rId3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333399"/>
    <a:srgbClr val="FD0F0F"/>
    <a:srgbClr val="0033CC"/>
    <a:srgbClr val="FF3300"/>
    <a:srgbClr val="FFCC00"/>
    <a:srgbClr val="FF7C8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008080"/>
                </a:solidFill>
              </a:rPr>
              <a:t>Всего </a:t>
            </a:r>
            <a:r>
              <a:rPr lang="ru-RU" sz="2800" dirty="0" smtClean="0">
                <a:solidFill>
                  <a:srgbClr val="008080"/>
                </a:solidFill>
              </a:rPr>
              <a:t>рассмотрено </a:t>
            </a:r>
            <a:r>
              <a:rPr lang="ru-RU" sz="2800" dirty="0">
                <a:solidFill>
                  <a:srgbClr val="008080"/>
                </a:solidFill>
              </a:rPr>
              <a:t>в судебном </a:t>
            </a:r>
            <a:r>
              <a:rPr lang="ru-RU" sz="2800" dirty="0" smtClean="0">
                <a:solidFill>
                  <a:srgbClr val="008080"/>
                </a:solidFill>
              </a:rPr>
              <a:t>порядке </a:t>
            </a:r>
            <a:r>
              <a:rPr lang="ru-RU" sz="2800" dirty="0">
                <a:solidFill>
                  <a:srgbClr val="008080"/>
                </a:solidFill>
              </a:rPr>
              <a:t>167 дел</a:t>
            </a:r>
          </a:p>
        </c:rich>
      </c:tx>
      <c:layout>
        <c:manualLayout>
          <c:xMode val="edge"/>
          <c:yMode val="edge"/>
          <c:x val="0.1725746037400803"/>
          <c:y val="2.8305312676700931E-2"/>
        </c:manualLayout>
      </c:layout>
    </c:title>
    <c:plotArea>
      <c:layout>
        <c:manualLayout>
          <c:layoutTarget val="inner"/>
          <c:xMode val="edge"/>
          <c:yMode val="edge"/>
          <c:x val="9.0929979313593319E-3"/>
          <c:y val="0.13381701369831214"/>
          <c:w val="0.47233399686536226"/>
          <c:h val="0.853021098816549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рассмотренно в судебном порядке: 167 дел</c:v>
                </c:pt>
              </c:strCache>
            </c:strRef>
          </c:tx>
          <c:explosion val="28"/>
          <c:dPt>
            <c:idx val="0"/>
            <c:explosion val="0"/>
            <c:spPr>
              <a:solidFill>
                <a:srgbClr val="00B050"/>
              </a:solidFill>
            </c:spPr>
          </c:dPt>
          <c:dPt>
            <c:idx val="1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explosion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9.8306455389254269E-2"/>
                  <c:y val="-3.9166460774673461E-3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26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dLblPos val="inEnd"/>
              <c:showVal val="1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</c:dLbl>
            <c:dLblPos val="in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70%- обжалование решений и предписаний </c:v>
                </c:pt>
                <c:pt idx="1">
                  <c:v>26% - обжалование постановлений</c:v>
                </c:pt>
                <c:pt idx="2">
                  <c:v>4% - обжалование предупреждений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</c:v>
                </c:pt>
                <c:pt idx="1">
                  <c:v>0.26</c:v>
                </c:pt>
                <c:pt idx="2">
                  <c:v>0.04</c:v>
                </c:pt>
              </c:numCache>
            </c:numRef>
          </c:val>
        </c:ser>
        <c:dLbls>
          <c:showVal val="1"/>
        </c:dLbls>
        <c:firstSliceAng val="142"/>
      </c:pieChart>
    </c:plotArea>
    <c:legend>
      <c:legendPos val="r"/>
      <c:layout>
        <c:manualLayout>
          <c:xMode val="edge"/>
          <c:yMode val="edge"/>
          <c:x val="0.44588112799220686"/>
          <c:y val="0.21188778169946942"/>
          <c:w val="0.5453732872656023"/>
          <c:h val="0.7316839261449582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2609251968503938E-2"/>
          <c:y val="0.2747258119432654"/>
          <c:w val="0.37622736220472452"/>
          <c:h val="0.659535770594587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noFill/>
            </c:spPr>
          </c:dPt>
          <c:dPt>
            <c:idx val="2"/>
            <c:spPr>
              <a:noFill/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6.7841097987751536E-2"/>
                  <c:y val="0.1839738211945719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38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4.6525754593175851E-2"/>
                  <c:y val="-0.12667787293563348"/>
                </c:manualLayout>
              </c:layout>
              <c:showVal val="1"/>
            </c:dLbl>
            <c:dLbl>
              <c:idx val="4"/>
              <c:layout>
                <c:manualLayout>
                  <c:x val="4.7613407699037623E-2"/>
                  <c:y val="-0.11961938050599985"/>
                </c:manualLayout>
              </c:layout>
              <c:showVal val="1"/>
            </c:dLbl>
            <c:dLbl>
              <c:idx val="5"/>
              <c:layout>
                <c:manualLayout>
                  <c:x val="7.276973972003499E-2"/>
                  <c:y val="-6.530591273833770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0.38000000000000017</c:v>
                </c:pt>
                <c:pt idx="1">
                  <c:v>0.26</c:v>
                </c:pt>
                <c:pt idx="2">
                  <c:v>4.0000000000000022E-2</c:v>
                </c:pt>
                <c:pt idx="3">
                  <c:v>0.12000000000000002</c:v>
                </c:pt>
                <c:pt idx="4">
                  <c:v>0.11</c:v>
                </c:pt>
                <c:pt idx="5">
                  <c:v>9.0000000000000024E-2</c:v>
                </c:pt>
              </c:numCache>
            </c:numRef>
          </c:val>
        </c:ser>
        <c:firstSliceAng val="255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рассмотрено в судебном </a:t>
            </a:r>
            <a:r>
              <a:rPr lang="ru-RU" dirty="0" smtClean="0"/>
              <a:t>порядке 97 дел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рассмотрено в судебном порядке: 97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FF33CC"/>
              </a:solidFill>
            </c:spPr>
          </c:dPt>
          <c:dPt>
            <c:idx val="5"/>
            <c:spPr>
              <a:solidFill>
                <a:srgbClr val="CC9900"/>
              </a:solidFill>
            </c:spPr>
          </c:dPt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ФЗ-44</c:v>
                </c:pt>
                <c:pt idx="1">
                  <c:v>Обжалуемые постановления</c:v>
                </c:pt>
                <c:pt idx="2">
                  <c:v>Естественные монополии</c:v>
                </c:pt>
                <c:pt idx="3">
                  <c:v>ЖКХ, транспорт и связь</c:v>
                </c:pt>
                <c:pt idx="4">
                  <c:v>Реклама</c:v>
                </c:pt>
                <c:pt idx="5">
                  <c:v>Органы власти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0.31000000000000016</c:v>
                </c:pt>
                <c:pt idx="1">
                  <c:v>0.28000000000000008</c:v>
                </c:pt>
                <c:pt idx="2">
                  <c:v>0.18000000000000008</c:v>
                </c:pt>
                <c:pt idx="3">
                  <c:v>9.0000000000000024E-2</c:v>
                </c:pt>
                <c:pt idx="4">
                  <c:v>7.0000000000000021E-2</c:v>
                </c:pt>
                <c:pt idx="5">
                  <c:v>7.0000000000000021E-2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844575678040277"/>
          <c:y val="0.16312863358324642"/>
          <c:w val="0.43016535433070868"/>
          <c:h val="0.754384599290622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0.41338</cdr:x>
      <cdr:y>0.0138</cdr:y>
    </cdr:from>
    <cdr:to>
      <cdr:x>0.96462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779912" y="71982"/>
          <a:ext cx="5040573" cy="51441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8080"/>
              </a:solidFill>
              <a:latin typeface="+mj-lt"/>
              <a:cs typeface="Times New Roman" pitchFamily="18" charset="0"/>
            </a:rPr>
            <a:t>70% дел </a:t>
          </a:r>
          <a:r>
            <a:rPr lang="ru-RU" sz="2000" b="1" dirty="0" smtClean="0">
              <a:solidFill>
                <a:srgbClr val="008080"/>
              </a:solidFill>
              <a:latin typeface="+mj-lt"/>
              <a:cs typeface="Times New Roman" pitchFamily="18" charset="0"/>
            </a:rPr>
            <a:t>связано </a:t>
          </a:r>
          <a:r>
            <a:rPr lang="ru-RU" sz="2000" b="1" dirty="0" smtClean="0">
              <a:solidFill>
                <a:srgbClr val="008080"/>
              </a:solidFill>
              <a:latin typeface="+mj-lt"/>
              <a:cs typeface="Times New Roman" pitchFamily="18" charset="0"/>
            </a:rPr>
            <a:t>с обжалованием решений и предписаний. Из них</a:t>
          </a:r>
          <a:r>
            <a:rPr lang="ru-RU" sz="2000" b="1" dirty="0" smtClean="0">
              <a:solidFill>
                <a:srgbClr val="008080"/>
              </a:solidFill>
              <a:latin typeface="+mj-lt"/>
              <a:cs typeface="Times New Roman" pitchFamily="18" charset="0"/>
            </a:rPr>
            <a:t>:</a:t>
          </a:r>
        </a:p>
        <a:p xmlns:a="http://schemas.openxmlformats.org/drawingml/2006/main">
          <a:endParaRPr lang="ru-RU" sz="200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  <a:p xmlns:a="http://schemas.openxmlformats.org/drawingml/2006/main">
          <a:pPr>
            <a:buFont typeface="Symbol" pitchFamily="18" charset="2"/>
            <a:buChar char="-"/>
          </a:pPr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  <a:sym typeface="Symbol"/>
            </a:rPr>
            <a:t>12%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обжалование решений, вынесенных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в порядке статьи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18.1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Times New Roman" pitchFamily="18" charset="0"/>
              <a:sym typeface="Symbol"/>
            </a:rPr>
            <a:t>Закона </a:t>
          </a:r>
          <a:r>
            <a:rPr lang="ru-RU" sz="20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Times New Roman" pitchFamily="18" charset="0"/>
              <a:sym typeface="Symbol"/>
            </a:rPr>
            <a:t>«О защите конкуренции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Times New Roman" pitchFamily="18" charset="0"/>
              <a:sym typeface="Symbol"/>
            </a:rPr>
            <a:t>»</a:t>
          </a:r>
          <a:endParaRPr lang="ru-RU" sz="2000" dirty="0" smtClean="0">
            <a:solidFill>
              <a:schemeClr val="accent6">
                <a:lumMod val="75000"/>
              </a:schemeClr>
            </a:solidFill>
            <a:latin typeface="+mj-lt"/>
            <a:cs typeface="Times New Roman" pitchFamily="18" charset="0"/>
            <a:sym typeface="Symbol"/>
          </a:endParaRPr>
        </a:p>
        <a:p xmlns:a="http://schemas.openxmlformats.org/drawingml/2006/main">
          <a:pPr>
            <a:buFont typeface="Symbol" pitchFamily="18" charset="2"/>
            <a:buChar char="-"/>
          </a:pPr>
          <a:endParaRPr lang="ru-RU" sz="2000" dirty="0" smtClean="0">
            <a:solidFill>
              <a:schemeClr val="accent6">
                <a:lumMod val="75000"/>
              </a:schemeClr>
            </a:solidFill>
            <a:latin typeface="+mj-lt"/>
            <a:cs typeface="Times New Roman" pitchFamily="18" charset="0"/>
            <a:sym typeface="Symbol"/>
          </a:endParaRPr>
        </a:p>
        <a:p xmlns:a="http://schemas.openxmlformats.org/drawingml/2006/main">
          <a:pPr>
            <a:buFont typeface="Symbol" pitchFamily="18" charset="2"/>
            <a:buChar char="-"/>
          </a:pPr>
          <a:r>
            <a:rPr lang="ru-RU" sz="2000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 </a:t>
          </a:r>
          <a:r>
            <a: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  <a:sym typeface="Symbol"/>
            </a:rPr>
            <a:t>11%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обжалование включения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сведений о хозяйствующих субъектах в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реестр недобросовестных поставщиков</a:t>
          </a:r>
        </a:p>
        <a:p xmlns:a="http://schemas.openxmlformats.org/drawingml/2006/main">
          <a:pPr>
            <a:buFont typeface="Symbol" pitchFamily="18" charset="2"/>
            <a:buChar char="-"/>
          </a:pPr>
          <a:endParaRPr lang="ru-RU" sz="2000" dirty="0" smtClean="0">
            <a:solidFill>
              <a:schemeClr val="accent6">
                <a:lumMod val="75000"/>
              </a:schemeClr>
            </a:solidFill>
            <a:latin typeface="+mj-lt"/>
            <a:cs typeface="Times New Roman" pitchFamily="18" charset="0"/>
            <a:sym typeface="Symbol"/>
          </a:endParaRPr>
        </a:p>
        <a:p xmlns:a="http://schemas.openxmlformats.org/drawingml/2006/main">
          <a:pPr>
            <a:buFont typeface="Symbol" pitchFamily="18" charset="2"/>
            <a:buChar char="-"/>
          </a:pPr>
          <a:r>
            <a:rPr lang="ru-RU" sz="2000" dirty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 </a:t>
          </a:r>
          <a:r>
            <a: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  <a:sym typeface="Symbol"/>
            </a:rPr>
            <a:t>9 %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обжалование нарушений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ст. 10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Закона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«О защите конкуренции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j-lt"/>
              <a:cs typeface="Times New Roman" pitchFamily="18" charset="0"/>
              <a:sym typeface="Symbol"/>
            </a:rPr>
            <a:t>»</a:t>
          </a:r>
        </a:p>
        <a:p xmlns:a="http://schemas.openxmlformats.org/drawingml/2006/main">
          <a:pPr>
            <a:buFont typeface="Symbol" pitchFamily="18" charset="2"/>
            <a:buChar char="-"/>
          </a:pPr>
          <a:endParaRPr lang="ru-RU" sz="2000" dirty="0">
            <a:solidFill>
              <a:schemeClr val="accent6">
                <a:lumMod val="75000"/>
              </a:schemeClr>
            </a:solidFill>
            <a:latin typeface="+mj-lt"/>
            <a:cs typeface="Times New Roman" pitchFamily="18" charset="0"/>
            <a:sym typeface="Symbol"/>
          </a:endParaRPr>
        </a:p>
        <a:p xmlns:a="http://schemas.openxmlformats.org/drawingml/2006/main">
          <a:pPr>
            <a:buFont typeface="Symbol" pitchFamily="18" charset="2"/>
            <a:buChar char="-"/>
          </a:pPr>
          <a:r>
            <a:rPr lang="ru-RU" sz="200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Times New Roman" pitchFamily="18" charset="0"/>
              <a:sym typeface="Symbol"/>
            </a:rPr>
            <a:t> </a:t>
          </a:r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itchFamily="18" charset="0"/>
              <a:sym typeface="Symbol"/>
            </a:rPr>
            <a:t>38 </a:t>
          </a:r>
          <a:r>
            <a: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Times New Roman" pitchFamily="18" charset="0"/>
              <a:sym typeface="Symbol"/>
            </a:rPr>
            <a:t>% </a:t>
          </a:r>
          <a:r>
            <a:rPr lang="ru-RU" sz="2000" dirty="0" smtClean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Times New Roman" pitchFamily="18" charset="0"/>
              <a:sym typeface="Symbol"/>
            </a:rPr>
            <a:t>обжалование в сфере ФЗ «О рекламе», «О торговле»</a:t>
          </a:r>
          <a:endParaRPr lang="ru-RU" sz="2000" dirty="0">
            <a:solidFill>
              <a:schemeClr val="accent6">
                <a:lumMod val="75000"/>
              </a:schemeClr>
            </a:solidFill>
            <a:latin typeface="+mn-lt"/>
            <a:ea typeface="+mn-ea"/>
            <a:cs typeface="Times New Roman" pitchFamily="18" charset="0"/>
            <a:sym typeface="Symbol"/>
          </a:endParaRPr>
        </a:p>
        <a:p xmlns:a="http://schemas.openxmlformats.org/drawingml/2006/main">
          <a:pPr>
            <a:buFont typeface="Symbol" pitchFamily="18" charset="2"/>
            <a:buChar char="-"/>
          </a:pPr>
          <a:endParaRPr lang="ru-RU" sz="2000" dirty="0" smtClean="0">
            <a:solidFill>
              <a:schemeClr val="accent6">
                <a:lumMod val="75000"/>
              </a:schemeClr>
            </a:solidFill>
            <a:latin typeface="+mj-lt"/>
            <a:cs typeface="Times New Roman" pitchFamily="18" charset="0"/>
            <a:sym typeface="Symbol"/>
          </a:endParaRPr>
        </a:p>
        <a:p xmlns:a="http://schemas.openxmlformats.org/drawingml/2006/main">
          <a:pPr>
            <a:buFont typeface="Symbol" pitchFamily="18" charset="2"/>
            <a:buChar char="-"/>
          </a:pPr>
          <a:endParaRPr lang="ru-RU" sz="2000" dirty="0">
            <a:solidFill>
              <a:schemeClr val="accent6">
                <a:lumMod val="75000"/>
              </a:schemeClr>
            </a:solidFill>
            <a:latin typeface="+mj-lt"/>
            <a:cs typeface="Times New Roman" pitchFamily="18" charset="0"/>
            <a:sym typeface="Symbol"/>
          </a:endParaRPr>
        </a:p>
        <a:p xmlns:a="http://schemas.openxmlformats.org/drawingml/2006/main">
          <a:pPr>
            <a:buFont typeface="Symbol" pitchFamily="18" charset="2"/>
            <a:buChar char="-"/>
          </a:pPr>
          <a:endParaRPr lang="ru-RU" sz="2000" dirty="0">
            <a:solidFill>
              <a:schemeClr val="accent6">
                <a:lumMod val="75000"/>
              </a:schemeClr>
            </a:solidFill>
            <a:latin typeface="+mj-lt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1698CC2-9A10-4E22-9755-22977D2F8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Всё ли тут правильно?</a:t>
            </a: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01E9E73-A482-47E3-8123-31104F8D7149}" type="slidenum">
              <a:rPr lang="ru-RU" smtClean="0">
                <a:latin typeface="Arial" pitchFamily="34" charset="0"/>
                <a:cs typeface="Arial" pitchFamily="34" charset="0"/>
              </a:rPr>
              <a:pPr defTabSz="930275"/>
              <a:t>4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21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22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24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25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26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27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28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29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4" tIns="46036" rIns="92074" bIns="46036" anchor="b"/>
          <a:lstStyle>
            <a:lvl1pPr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EDD8CAA7-6890-4EF7-B20E-0A34D15565C7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8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0959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3" tIns="46031" rIns="92063" bIns="46031" anchor="b"/>
          <a:lstStyle>
            <a:lvl1pPr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3288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32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AA9FEA06-772F-4103-837F-8E8C836B4351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9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3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67318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13"/>
          <p:cNvSpPr txBox="1">
            <a:spLocks noGrp="1" noChangeArrowheads="1"/>
          </p:cNvSpPr>
          <p:nvPr/>
        </p:nvSpPr>
        <p:spPr bwMode="auto">
          <a:xfrm>
            <a:off x="2657710" y="13929378"/>
            <a:ext cx="2033081" cy="73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4" tIns="46036" rIns="92074" bIns="46036" anchor="b"/>
          <a:lstStyle>
            <a:lvl1pPr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88F8BA2B-CF85-41C7-A49F-77469C999DC6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10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4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03346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4" tIns="46036" rIns="92074" bIns="46036" anchor="b"/>
          <a:lstStyle>
            <a:lvl1pPr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904875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defTabSz="9048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DD259821-24C6-42FB-A26C-116F7ED7FBD0}" type="slidenum">
              <a:rPr lang="ru-RU" sz="1200" b="0">
                <a:solidFill>
                  <a:schemeClr val="tx1"/>
                </a:solidFill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11</a:t>
            </a:fld>
            <a:endParaRPr lang="ru-RU" sz="12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2352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 txBox="1">
            <a:spLocks noGrp="1" noChangeArrowheads="1"/>
          </p:cNvSpPr>
          <p:nvPr/>
        </p:nvSpPr>
        <p:spPr bwMode="auto">
          <a:xfrm>
            <a:off x="2658836" y="13929176"/>
            <a:ext cx="2031700" cy="73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5" rIns="92072" bIns="46035" anchor="b"/>
          <a:lstStyle/>
          <a:p>
            <a:pPr algn="r" defTabSz="903288">
              <a:spcBef>
                <a:spcPct val="20000"/>
              </a:spcBef>
            </a:pPr>
            <a:fld id="{0FA0983F-AD6B-42F3-BA36-460F7FFE11EF}" type="slidenum">
              <a:rPr lang="ru-RU" sz="1200">
                <a:latin typeface="Tahoma" pitchFamily="34" charset="0"/>
                <a:ea typeface="MS PGothic" pitchFamily="34" charset="-128"/>
              </a:rPr>
              <a:pPr algn="r" defTabSz="903288">
                <a:spcBef>
                  <a:spcPct val="20000"/>
                </a:spcBef>
              </a:pPr>
              <a:t>12</a:t>
            </a:fld>
            <a:endParaRPr lang="ru-RU" sz="120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09688" y="1092200"/>
            <a:ext cx="7251701" cy="543877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2" tIns="46035" rIns="92072" bIns="46035"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69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3"/>
          <p:cNvSpPr txBox="1">
            <a:spLocks noGrp="1" noChangeArrowheads="1"/>
          </p:cNvSpPr>
          <p:nvPr/>
        </p:nvSpPr>
        <p:spPr bwMode="auto">
          <a:xfrm>
            <a:off x="3902010" y="9523485"/>
            <a:ext cx="2984939" cy="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4" tIns="46036" rIns="92074" bIns="46036" anchor="b"/>
          <a:lstStyle>
            <a:lvl1pPr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32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</a:pPr>
            <a:fld id="{9D350F9B-3337-438F-8E0C-2C3E135C0E16}" type="slidenum">
              <a:rPr kumimoji="0" lang="ru-RU" b="0">
                <a:latin typeface="Tahoma" panose="020B0604030504040204" pitchFamily="34" charset="0"/>
              </a:rPr>
              <a:pPr algn="r">
                <a:spcBef>
                  <a:spcPct val="20000"/>
                </a:spcBef>
              </a:pPr>
              <a:t>13</a:t>
            </a:fld>
            <a:endParaRPr kumimoji="0" lang="ru-RU" b="0">
              <a:latin typeface="Tahoma" panose="020B0604030504040204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2" tIns="46035" rIns="92072" bIns="46035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439726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 txBox="1">
            <a:spLocks noGrp="1" noChangeArrowheads="1"/>
          </p:cNvSpPr>
          <p:nvPr/>
        </p:nvSpPr>
        <p:spPr bwMode="auto">
          <a:xfrm>
            <a:off x="2658836" y="13929176"/>
            <a:ext cx="2031700" cy="73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2" tIns="46035" rIns="92072" bIns="46035" anchor="b"/>
          <a:lstStyle/>
          <a:p>
            <a:pPr algn="r" defTabSz="903288">
              <a:spcBef>
                <a:spcPct val="20000"/>
              </a:spcBef>
            </a:pPr>
            <a:fld id="{0FA0983F-AD6B-42F3-BA36-460F7FFE11EF}" type="slidenum">
              <a:rPr lang="ru-RU" sz="1200">
                <a:latin typeface="Tahoma" pitchFamily="34" charset="0"/>
                <a:ea typeface="MS PGothic" pitchFamily="34" charset="-128"/>
              </a:rPr>
              <a:pPr algn="r" defTabSz="903288">
                <a:spcBef>
                  <a:spcPct val="20000"/>
                </a:spcBef>
              </a:pPr>
              <a:t>16</a:t>
            </a:fld>
            <a:endParaRPr lang="ru-RU" sz="120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309688" y="1092200"/>
            <a:ext cx="7251701" cy="5438775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2" tIns="46035" rIns="92072" bIns="46035"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695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A40021E-44E1-4B6A-B2A5-7DF8594B4578}" type="slidenum">
              <a:rPr lang="ru-RU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 defTabSz="930275"/>
              <a:t>20</a:t>
            </a:fld>
            <a:endParaRPr lang="ru-RU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79769-1935-4185-AB66-AD5BDA28C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D323B-6ED4-4467-B6BA-AAEA06C2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33B7-AA75-4A4F-AF2A-5A086D7D3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E91DB-9472-4977-8D73-738A1FE31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93C72-5AA7-49FC-BD76-A359A0E98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F494-A0D5-4F53-AB8D-2A3F7423E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F18F-205F-43FE-A8A0-58502FF54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6AB2-139C-45EC-928C-492045514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89FB3-B779-4F25-AA55-2515E7F6F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FC837-DC6E-4E31-AC9B-7CC1B99D2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1224A-F3B9-464A-B55E-5FC341B97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94C31-4B6A-4685-B267-D9D67E90B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68DA-BA19-453E-BA2A-8B50F7EBD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23BC865B-9F25-4C0E-B6C4-A230B7D19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94334890F66530914DB9CE542D4CFBB1F4799F2E132D5E3F2BFA35E293F8F156F17557C440EBOBFED" TargetMode="External"/><Relationship Id="rId3" Type="http://schemas.openxmlformats.org/officeDocument/2006/relationships/hyperlink" Target="consultantplus://offline/ref=94334890F66530914DB9CE542D4CFBB1F478982E12285E3F2BFA35E293F8F156F17557C14EOEFAD" TargetMode="External"/><Relationship Id="rId7" Type="http://schemas.openxmlformats.org/officeDocument/2006/relationships/hyperlink" Target="consultantplus://offline/ref=94334890F66530914DB9CE542D4CFBB1F4799F2E132D5E3F2BFA35E293F8F156F17557C440EBOBF0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consultantplus://offline/ref=94334890F66530914DB9CE542D4CFBB1F4799F2E132D5E3F2BFA35E293F8F156F17557C440EBOBF4D" TargetMode="External"/><Relationship Id="rId5" Type="http://schemas.openxmlformats.org/officeDocument/2006/relationships/hyperlink" Target="consultantplus://offline/ref=94334890F66530914DB9CE542D4CFBB1F4799F2E132D5E3F2BFA35E293F8F156F17557C440EAOBF0D" TargetMode="External"/><Relationship Id="rId4" Type="http://schemas.openxmlformats.org/officeDocument/2006/relationships/hyperlink" Target="consultantplus://offline/ref=94334890F66530914DB9CE542D4CFBB1F478982E12285E3F2BFA35E293F8F156F17557C046OEF1D" TargetMode="External"/><Relationship Id="rId9" Type="http://schemas.openxmlformats.org/officeDocument/2006/relationships/hyperlink" Target="consultantplus://offline/ref=726935CE232FA4BDF1D6627F02ECA7764253EF1F20347235807C49EF3AFA494040FD9B20A4FCkF60B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 txBox="1">
            <a:spLocks/>
          </p:cNvSpPr>
          <p:nvPr/>
        </p:nvSpPr>
        <p:spPr bwMode="auto">
          <a:xfrm>
            <a:off x="571500" y="3857625"/>
            <a:ext cx="8280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3200" b="1" dirty="0">
                <a:solidFill>
                  <a:srgbClr val="333399"/>
                </a:solidFill>
                <a:ea typeface="ＭＳ Ｐゴシック" pitchFamily="34" charset="-128"/>
                <a:cs typeface="Times New Roman" pitchFamily="18" charset="0"/>
              </a:rPr>
              <a:t>Публичные обсуждения правоприменительной практики в Кемеровском УФАС России</a:t>
            </a:r>
            <a:endParaRPr lang="ru-RU" sz="2600" dirty="0">
              <a:solidFill>
                <a:srgbClr val="333399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342900" indent="-342900" algn="r" eaLnBrk="0" hangingPunct="0">
              <a:spcBef>
                <a:spcPts val="600"/>
              </a:spcBef>
            </a:pPr>
            <a:endParaRPr lang="ru-RU" sz="2600" dirty="0">
              <a:solidFill>
                <a:srgbClr val="333399"/>
              </a:solidFill>
              <a:ea typeface="ＭＳ Ｐゴシック" pitchFamily="34" charset="-128"/>
              <a:cs typeface="Times New Roman" pitchFamily="18" charset="0"/>
            </a:endParaRPr>
          </a:p>
          <a:p>
            <a:pPr marL="342900" indent="-342900" algn="r" eaLnBrk="0" hangingPunct="0">
              <a:spcBef>
                <a:spcPct val="20000"/>
              </a:spcBef>
            </a:pPr>
            <a:endParaRPr lang="ru-RU" sz="2000" dirty="0">
              <a:solidFill>
                <a:srgbClr val="008080"/>
              </a:solidFill>
              <a:ea typeface="ヒラギノ角ゴ Pro W3"/>
              <a:cs typeface="Times New Roman" pitchFamily="18" charset="0"/>
            </a:endParaRPr>
          </a:p>
          <a:p>
            <a:pPr marL="342900" indent="-342900" algn="r" eaLnBrk="0" hangingPunct="0">
              <a:spcBef>
                <a:spcPct val="20000"/>
              </a:spcBef>
            </a:pPr>
            <a:r>
              <a:rPr lang="ru-RU" sz="2000" dirty="0" smtClean="0">
                <a:solidFill>
                  <a:srgbClr val="008080"/>
                </a:solidFill>
                <a:ea typeface="ヒラギノ角ゴ Pro W3"/>
                <a:cs typeface="Times New Roman" pitchFamily="18" charset="0"/>
              </a:rPr>
              <a:t>   Кемерово</a:t>
            </a:r>
            <a:r>
              <a:rPr lang="ru-RU" sz="2000" dirty="0">
                <a:solidFill>
                  <a:srgbClr val="008080"/>
                </a:solidFill>
                <a:ea typeface="ヒラギノ角ゴ Pro W3"/>
                <a:cs typeface="Times New Roman" pitchFamily="18" charset="0"/>
              </a:rPr>
              <a:t>, 2017 г.</a:t>
            </a:r>
            <a:endParaRPr lang="en-US" sz="2000" dirty="0">
              <a:solidFill>
                <a:srgbClr val="008080"/>
              </a:solidFill>
              <a:ea typeface="ヒラギノ角ゴ Pro W3"/>
              <a:cs typeface="Times New Roman" pitchFamily="18" charset="0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250825" y="2286000"/>
            <a:ext cx="8893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8080"/>
                </a:solidFill>
                <a:latin typeface="+mj-lt"/>
                <a:ea typeface="DejaVu Serif" pitchFamily="18" charset="0"/>
                <a:cs typeface="Times New Roman" pitchFamily="18" charset="0"/>
              </a:rPr>
              <a:t>УПРАВЛЕНИЕ ФЕДЕРАЛЬНОЙ АНТИМОНОПОЛЬНОЙ СЛУЖБЫ ПО КЕМЕРОВСКОЙ ОБЛАСТИ</a:t>
            </a:r>
            <a:endParaRPr lang="en-US" sz="2000" b="1" dirty="0">
              <a:solidFill>
                <a:srgbClr val="008080"/>
              </a:solidFill>
              <a:latin typeface="+mj-lt"/>
              <a:ea typeface="DejaVu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323155" y="801280"/>
            <a:ext cx="8569325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1" lang="ru-RU" b="0" dirty="0">
                <a:solidFill>
                  <a:srgbClr val="333399"/>
                </a:solidFill>
                <a:latin typeface="+mn-lt"/>
              </a:rPr>
              <a:t>Сокращение числа хозяйствующих субъектов, не входящих в одну группу лиц, на товарном </a:t>
            </a:r>
            <a:r>
              <a:rPr kumimoji="1" lang="ru-RU" b="0" dirty="0" smtClean="0">
                <a:solidFill>
                  <a:srgbClr val="333399"/>
                </a:solidFill>
                <a:latin typeface="+mn-lt"/>
              </a:rPr>
              <a:t>рынке. </a:t>
            </a:r>
          </a:p>
          <a:p>
            <a:pPr algn="just" eaLnBrk="1" hangingPunct="1">
              <a:lnSpc>
                <a:spcPts val="2000"/>
              </a:lnSpc>
            </a:pPr>
            <a:endParaRPr kumimoji="1" lang="ru-RU" b="0" dirty="0">
              <a:solidFill>
                <a:srgbClr val="333399"/>
              </a:solidFill>
              <a:latin typeface="+mn-lt"/>
            </a:endParaRPr>
          </a:p>
          <a:p>
            <a:pPr algn="just" eaLnBrk="1" hangingPunct="1"/>
            <a:r>
              <a:rPr kumimoji="1" lang="ru-RU" b="0" dirty="0">
                <a:solidFill>
                  <a:srgbClr val="333399"/>
                </a:solidFill>
                <a:latin typeface="+mn-lt"/>
              </a:rPr>
              <a:t>Рост или снижение цены товара не связанные с соответствующими изменениями иных общих условий обращения товара на товарном </a:t>
            </a:r>
            <a:r>
              <a:rPr kumimoji="1" lang="ru-RU" b="0" dirty="0" smtClean="0">
                <a:solidFill>
                  <a:srgbClr val="333399"/>
                </a:solidFill>
                <a:latin typeface="+mn-lt"/>
              </a:rPr>
              <a:t>рынке.</a:t>
            </a:r>
          </a:p>
          <a:p>
            <a:pPr algn="just" eaLnBrk="1" hangingPunct="1">
              <a:lnSpc>
                <a:spcPts val="2000"/>
              </a:lnSpc>
            </a:pPr>
            <a:endParaRPr kumimoji="1" lang="ru-RU" b="0" dirty="0">
              <a:solidFill>
                <a:srgbClr val="333399"/>
              </a:solidFill>
              <a:latin typeface="+mn-lt"/>
            </a:endParaRPr>
          </a:p>
          <a:p>
            <a:pPr algn="just" eaLnBrk="1" hangingPunct="1"/>
            <a:r>
              <a:rPr kumimoji="1" lang="ru-RU" b="0" dirty="0">
                <a:solidFill>
                  <a:srgbClr val="333399"/>
                </a:solidFill>
                <a:latin typeface="+mn-lt"/>
              </a:rPr>
              <a:t>Отказ хозяйствующих субъектов, не входящих в одну группу лиц, от самостоятельных действий на товарном </a:t>
            </a:r>
            <a:r>
              <a:rPr kumimoji="1" lang="ru-RU" b="0" dirty="0" smtClean="0">
                <a:solidFill>
                  <a:srgbClr val="333399"/>
                </a:solidFill>
                <a:latin typeface="+mn-lt"/>
              </a:rPr>
              <a:t>рынке.</a:t>
            </a:r>
          </a:p>
          <a:p>
            <a:pPr algn="just" eaLnBrk="1" hangingPunct="1">
              <a:lnSpc>
                <a:spcPts val="2000"/>
              </a:lnSpc>
            </a:pPr>
            <a:endParaRPr kumimoji="1" lang="ru-RU" b="0" dirty="0">
              <a:solidFill>
                <a:srgbClr val="333399"/>
              </a:solidFill>
              <a:latin typeface="+mn-lt"/>
            </a:endParaRPr>
          </a:p>
          <a:p>
            <a:pPr algn="just" eaLnBrk="1" hangingPunct="1"/>
            <a:r>
              <a:rPr kumimoji="1" lang="ru-RU" b="0" dirty="0">
                <a:solidFill>
                  <a:srgbClr val="333399"/>
                </a:solidFill>
                <a:latin typeface="+mn-lt"/>
              </a:rPr>
              <a:t>Определение общих условий обращения товара на товарном рынке соглашением между хозяйствующими субъектами или в соответствии с обязательными для исполнения ими указаниями иного </a:t>
            </a:r>
            <a:r>
              <a:rPr kumimoji="1" lang="ru-RU" b="0" dirty="0" smtClean="0">
                <a:solidFill>
                  <a:srgbClr val="333399"/>
                </a:solidFill>
                <a:latin typeface="+mn-lt"/>
              </a:rPr>
              <a:t>лица.</a:t>
            </a:r>
          </a:p>
          <a:p>
            <a:pPr algn="just" eaLnBrk="1" hangingPunct="1">
              <a:lnSpc>
                <a:spcPts val="2000"/>
              </a:lnSpc>
            </a:pPr>
            <a:endParaRPr kumimoji="1" lang="ru-RU" b="0" dirty="0">
              <a:solidFill>
                <a:srgbClr val="333399"/>
              </a:solidFill>
              <a:latin typeface="+mn-lt"/>
            </a:endParaRPr>
          </a:p>
          <a:p>
            <a:pPr algn="just" eaLnBrk="1" hangingPunct="1"/>
            <a:r>
              <a:rPr kumimoji="1" lang="ru-RU" b="0" dirty="0">
                <a:solidFill>
                  <a:srgbClr val="333399"/>
                </a:solidFill>
                <a:latin typeface="+mn-lt"/>
              </a:rPr>
              <a:t>Иные обстоятельства, создающие возможность для хозяйствующего субъекта или нескольких хозяйствующих субъектов в одностороннем порядке воздействовать на общие условия обращения товара на товарном </a:t>
            </a:r>
            <a:r>
              <a:rPr kumimoji="1" lang="ru-RU" b="0" dirty="0" smtClean="0">
                <a:solidFill>
                  <a:srgbClr val="333399"/>
                </a:solidFill>
                <a:latin typeface="+mn-lt"/>
              </a:rPr>
              <a:t>рынке.</a:t>
            </a:r>
            <a:endParaRPr kumimoji="1" lang="ru-RU" b="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ПРИЗНАКИ ОГРАНИЧЕНИЯ КОНКУРЕНЦИИ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1" name="Рисунок 10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360040" cy="443348"/>
          </a:xfrm>
          <a:prstGeom prst="rect">
            <a:avLst/>
          </a:prstGeom>
        </p:spPr>
      </p:pic>
      <p:pic>
        <p:nvPicPr>
          <p:cNvPr id="12" name="Рисунок 11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360040" cy="443348"/>
          </a:xfrm>
          <a:prstGeom prst="rect">
            <a:avLst/>
          </a:prstGeom>
        </p:spPr>
      </p:pic>
      <p:pic>
        <p:nvPicPr>
          <p:cNvPr id="13" name="Рисунок 12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24944"/>
            <a:ext cx="360040" cy="443348"/>
          </a:xfrm>
          <a:prstGeom prst="rect">
            <a:avLst/>
          </a:prstGeom>
        </p:spPr>
      </p:pic>
      <p:pic>
        <p:nvPicPr>
          <p:cNvPr id="14" name="Рисунок 13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360040" cy="443348"/>
          </a:xfrm>
          <a:prstGeom prst="rect">
            <a:avLst/>
          </a:prstGeom>
        </p:spPr>
      </p:pic>
      <p:pic>
        <p:nvPicPr>
          <p:cNvPr id="15" name="Рисунок 14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229200"/>
            <a:ext cx="360040" cy="443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99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323155" y="852383"/>
            <a:ext cx="8569325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1" lang="ru-RU" sz="2400" dirty="0">
                <a:solidFill>
                  <a:srgbClr val="333399"/>
                </a:solidFill>
                <a:latin typeface="Arial" panose="020B0604020202020204" pitchFamily="34" charset="0"/>
              </a:rPr>
              <a:t>Общественная опасность </a:t>
            </a:r>
            <a:r>
              <a:rPr kumimoji="1" lang="ru-RU" sz="2400" dirty="0" err="1">
                <a:solidFill>
                  <a:srgbClr val="333399"/>
                </a:solidFill>
                <a:latin typeface="Arial" panose="020B0604020202020204" pitchFamily="34" charset="0"/>
              </a:rPr>
              <a:t>антиконкурентных</a:t>
            </a:r>
            <a:r>
              <a:rPr kumimoji="1" lang="ru-RU" sz="2400" dirty="0">
                <a:solidFill>
                  <a:srgbClr val="333399"/>
                </a:solidFill>
                <a:latin typeface="Arial" panose="020B0604020202020204" pitchFamily="34" charset="0"/>
              </a:rPr>
              <a:t> соглашений состоит в ограничении конкуренции путём заключения незаконных соглашений, направленных на ущемление интересов потребителей и извлечение несправедливых сверхприбылей.</a:t>
            </a:r>
          </a:p>
          <a:p>
            <a:pPr eaLnBrk="1" hangingPunct="1"/>
            <a:endParaRPr kumimoji="1" lang="ru-RU" sz="2400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algn="just" eaLnBrk="1" hangingPunct="1"/>
            <a:r>
              <a:rPr kumimoji="1" lang="ru-RU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Последствия </a:t>
            </a:r>
            <a:r>
              <a:rPr kumimoji="1" lang="ru-RU" sz="240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антиконкурентных</a:t>
            </a:r>
            <a:r>
              <a:rPr kumimoji="1" lang="ru-RU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kumimoji="1" lang="ru-RU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соглашений</a:t>
            </a:r>
            <a:r>
              <a:rPr kumimoji="1" lang="ru-RU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pPr algn="just" eaLnBrk="1" hangingPunct="1"/>
            <a:endParaRPr kumimoji="1" lang="ru-RU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kumimoji="1" lang="ru-RU" b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искусственный</a:t>
            </a:r>
            <a:r>
              <a:rPr kumimoji="1" lang="ru-RU" b="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kumimoji="1" lang="ru-RU" b="0" dirty="0">
                <a:solidFill>
                  <a:srgbClr val="C00000"/>
                </a:solidFill>
                <a:latin typeface="Arial" panose="020B0604020202020204" pitchFamily="34" charset="0"/>
              </a:rPr>
              <a:t>рост цен</a:t>
            </a:r>
            <a:r>
              <a:rPr kumimoji="1" lang="ru-RU" b="0" dirty="0">
                <a:solidFill>
                  <a:schemeClr val="accent6"/>
                </a:solidFill>
                <a:latin typeface="Arial" panose="020B0604020202020204" pitchFamily="34" charset="0"/>
              </a:rPr>
              <a:t>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kumimoji="1" lang="ru-RU" b="0" dirty="0" smtClean="0">
                <a:solidFill>
                  <a:srgbClr val="C00000"/>
                </a:solidFill>
                <a:latin typeface="Arial" panose="020B0604020202020204" pitchFamily="34" charset="0"/>
              </a:rPr>
              <a:t>отсутствие </a:t>
            </a:r>
            <a:r>
              <a:rPr kumimoji="1" lang="ru-RU" b="0" dirty="0">
                <a:solidFill>
                  <a:schemeClr val="accent6"/>
                </a:solidFill>
                <a:latin typeface="Arial" panose="020B0604020202020204" pitchFamily="34" charset="0"/>
              </a:rPr>
              <a:t>новых, более </a:t>
            </a:r>
            <a:r>
              <a:rPr kumimoji="1" lang="ru-RU" b="0" dirty="0">
                <a:solidFill>
                  <a:srgbClr val="C00000"/>
                </a:solidFill>
                <a:latin typeface="Arial" panose="020B0604020202020204" pitchFamily="34" charset="0"/>
              </a:rPr>
              <a:t>качественных товаров, </a:t>
            </a:r>
            <a:r>
              <a:rPr kumimoji="1" lang="ru-RU" b="0" dirty="0">
                <a:solidFill>
                  <a:schemeClr val="accent6"/>
                </a:solidFill>
                <a:latin typeface="Arial" panose="020B0604020202020204" pitchFamily="34" charset="0"/>
              </a:rPr>
              <a:t>меньший выбор товаров;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kumimoji="1" lang="ru-RU" b="0" dirty="0" smtClean="0">
                <a:solidFill>
                  <a:srgbClr val="C00000"/>
                </a:solidFill>
                <a:latin typeface="Arial" panose="020B0604020202020204" pitchFamily="34" charset="0"/>
              </a:rPr>
              <a:t>отсутствие </a:t>
            </a:r>
            <a:r>
              <a:rPr kumimoji="1" lang="ru-RU" b="0" dirty="0">
                <a:solidFill>
                  <a:schemeClr val="accent6"/>
                </a:solidFill>
                <a:latin typeface="Arial" panose="020B0604020202020204" pitchFamily="34" charset="0"/>
              </a:rPr>
              <a:t>у хозяйствующих субъектов </a:t>
            </a:r>
            <a:r>
              <a:rPr kumimoji="1" lang="ru-RU" b="0" dirty="0">
                <a:solidFill>
                  <a:srgbClr val="C00000"/>
                </a:solidFill>
                <a:latin typeface="Arial" panose="020B0604020202020204" pitchFamily="34" charset="0"/>
              </a:rPr>
              <a:t>мотивов для развития</a:t>
            </a:r>
            <a:r>
              <a:rPr kumimoji="1" lang="ru-RU" b="0" dirty="0">
                <a:solidFill>
                  <a:schemeClr val="accent6"/>
                </a:solidFill>
                <a:latin typeface="Arial" panose="020B0604020202020204" pitchFamily="34" charset="0"/>
              </a:rPr>
              <a:t>,</a:t>
            </a:r>
            <a:r>
              <a:rPr kumimoji="1" lang="ru-RU" b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kumimoji="1" lang="ru-RU" b="0" dirty="0">
                <a:solidFill>
                  <a:schemeClr val="accent6"/>
                </a:solidFill>
                <a:latin typeface="Arial" panose="020B0604020202020204" pitchFamily="34" charset="0"/>
              </a:rPr>
              <a:t>инноваций, повышения эффективности;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kumimoji="1" lang="ru-RU" b="0" dirty="0" smtClean="0">
                <a:solidFill>
                  <a:srgbClr val="C00000"/>
                </a:solidFill>
                <a:latin typeface="Arial" panose="020B0604020202020204" pitchFamily="34" charset="0"/>
              </a:rPr>
              <a:t>препятствия </a:t>
            </a:r>
            <a:r>
              <a:rPr kumimoji="1" lang="ru-RU" b="0" dirty="0" smtClean="0">
                <a:solidFill>
                  <a:srgbClr val="C00000"/>
                </a:solidFill>
                <a:latin typeface="Arial" panose="020B0604020202020204" pitchFamily="34" charset="0"/>
              </a:rPr>
              <a:t>новым игрокам </a:t>
            </a:r>
            <a:r>
              <a:rPr kumimoji="1" lang="ru-RU" b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на рынке, </a:t>
            </a:r>
            <a:r>
              <a:rPr kumimoji="1" lang="ru-RU" b="0" dirty="0">
                <a:solidFill>
                  <a:schemeClr val="accent6"/>
                </a:solidFill>
                <a:latin typeface="Arial" panose="020B0604020202020204" pitchFamily="34" charset="0"/>
              </a:rPr>
              <a:t>стагнация </a:t>
            </a:r>
            <a:r>
              <a:rPr kumimoji="1" lang="ru-RU" b="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рынка.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ru-RU" sz="2400" b="1" kern="0" dirty="0" smtClean="0">
                <a:solidFill>
                  <a:schemeClr val="bg1"/>
                </a:solidFill>
                <a:ea typeface="+mj-ea"/>
                <a:cs typeface="+mj-cs"/>
              </a:rPr>
              <a:t>ЧЕМ ОПАСНЫ АНТИКОНКУРЕНТНЫЕ СОГЛАШЕНИЯ? </a:t>
            </a:r>
            <a:endParaRPr lang="ru-RU" sz="24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18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79512" y="765869"/>
            <a:ext cx="8821737" cy="531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6088" algn="just" eaLnBrk="1" hangingPunct="1">
              <a:spcBef>
                <a:spcPct val="20000"/>
              </a:spcBef>
              <a:defRPr/>
            </a:pPr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800" dirty="0" smtClean="0">
              <a:solidFill>
                <a:srgbClr val="333399"/>
              </a:solidFill>
              <a:latin typeface="+mn-lt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800" dirty="0" smtClean="0">
              <a:solidFill>
                <a:srgbClr val="333399"/>
              </a:solidFill>
              <a:latin typeface="+mn-lt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800" dirty="0" smtClean="0">
              <a:solidFill>
                <a:srgbClr val="333399"/>
              </a:solidFill>
              <a:latin typeface="+mn-lt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800" dirty="0" smtClean="0">
              <a:solidFill>
                <a:srgbClr val="333399"/>
              </a:solidFill>
              <a:latin typeface="+mn-lt"/>
            </a:endParaRPr>
          </a:p>
          <a:p>
            <a:pPr indent="446088" algn="ctr" eaLnBrk="1" hangingPunct="1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333399"/>
                </a:solidFill>
                <a:latin typeface="+mn-lt"/>
              </a:rPr>
              <a:t>За заключение ограничивающего конкуренцию соглашения, предусмотрена административная ответственность </a:t>
            </a:r>
            <a:endParaRPr lang="ru-RU" sz="3200" dirty="0" smtClean="0">
              <a:solidFill>
                <a:srgbClr val="333399"/>
              </a:solidFill>
              <a:latin typeface="+mn-lt"/>
            </a:endParaRPr>
          </a:p>
          <a:p>
            <a:pPr indent="446088" algn="ctr" eaLnBrk="1" hangingPunct="1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333399"/>
                </a:solidFill>
                <a:latin typeface="+mn-lt"/>
              </a:rPr>
              <a:t>статьей </a:t>
            </a:r>
            <a:r>
              <a:rPr lang="ru-RU" sz="3200" dirty="0" smtClean="0">
                <a:solidFill>
                  <a:srgbClr val="C00000"/>
                </a:solidFill>
                <a:latin typeface="+mn-lt"/>
              </a:rPr>
              <a:t>14.32</a:t>
            </a:r>
            <a:r>
              <a:rPr lang="ru-RU" sz="3200" dirty="0" smtClean="0">
                <a:solidFill>
                  <a:srgbClr val="333399"/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rgbClr val="333399"/>
                </a:solidFill>
                <a:latin typeface="+mn-lt"/>
              </a:rPr>
              <a:t>КоАП</a:t>
            </a:r>
            <a:r>
              <a:rPr lang="ru-RU" sz="3200" dirty="0" smtClean="0">
                <a:solidFill>
                  <a:srgbClr val="333399"/>
                </a:solidFill>
                <a:latin typeface="+mn-lt"/>
              </a:rPr>
              <a:t> РФ </a:t>
            </a: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800" dirty="0" smtClean="0">
              <a:solidFill>
                <a:srgbClr val="333399"/>
              </a:solidFill>
              <a:latin typeface="+mn-lt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800" dirty="0" smtClean="0">
              <a:solidFill>
                <a:srgbClr val="333399"/>
              </a:solidFill>
              <a:latin typeface="+mn-lt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28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2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lnSpc>
                <a:spcPct val="85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Административная </a:t>
            </a:r>
            <a:r>
              <a:rPr lang="ru-RU" sz="26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ответственность</a:t>
            </a:r>
            <a:endParaRPr lang="ru-RU" sz="2600" b="1" dirty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614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262E68-07F4-4DC4-8F61-CC787FC07FA7}" type="slidenum">
              <a:rPr lang="ru-RU"/>
              <a:pPr/>
              <a:t>12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endParaRPr lang="ru-RU" sz="2600" b="1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3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620688"/>
          </a:xfrm>
        </p:spPr>
        <p:txBody>
          <a:bodyPr/>
          <a:lstStyle/>
          <a:p>
            <a:pPr algn="r" eaLnBrk="1" hangingPunct="1"/>
            <a:r>
              <a:rPr lang="ru-RU" sz="2600" b="1" kern="1200" dirty="0" smtClean="0">
                <a:solidFill>
                  <a:schemeClr val="bg1"/>
                </a:solidFill>
                <a:ea typeface="+mj-ea"/>
                <a:cs typeface="+mj-cs"/>
              </a:rPr>
              <a:t>Примечание ст. 14.32 </a:t>
            </a:r>
            <a:r>
              <a:rPr lang="ru-RU" sz="2600" b="1" kern="1200" dirty="0" err="1" smtClean="0">
                <a:solidFill>
                  <a:schemeClr val="bg1"/>
                </a:solidFill>
                <a:ea typeface="+mj-ea"/>
                <a:cs typeface="+mj-cs"/>
              </a:rPr>
              <a:t>КоАП</a:t>
            </a:r>
            <a:r>
              <a:rPr lang="ru-RU" sz="2600" b="1" kern="1200" dirty="0" smtClean="0">
                <a:solidFill>
                  <a:schemeClr val="bg1"/>
                </a:solidFill>
                <a:ea typeface="+mj-ea"/>
                <a:cs typeface="+mj-cs"/>
              </a:rPr>
              <a:t> РФ</a:t>
            </a:r>
            <a:endParaRPr lang="ru-RU" sz="2600" b="1" kern="1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43364" name="Rectangle 1"/>
          <p:cNvSpPr>
            <a:spLocks noChangeArrowheads="1"/>
          </p:cNvSpPr>
          <p:nvPr/>
        </p:nvSpPr>
        <p:spPr bwMode="auto">
          <a:xfrm>
            <a:off x="179512" y="1315787"/>
            <a:ext cx="8856984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42900"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Лицо (группа лиц</a:t>
            </a:r>
            <a:r>
              <a:rPr lang="ru-RU" sz="1800" dirty="0" smtClean="0"/>
              <a:t>, определяемая в соответствии с антимонопольным </a:t>
            </a:r>
            <a:r>
              <a:rPr lang="ru-RU" sz="1800" dirty="0" smtClean="0">
                <a:hlinkClick r:id="rId3"/>
              </a:rPr>
              <a:t>законодательством</a:t>
            </a:r>
            <a:r>
              <a:rPr lang="ru-RU" sz="1800" dirty="0" smtClean="0"/>
              <a:t> Российской Федерации), </a:t>
            </a:r>
            <a:r>
              <a:rPr lang="ru-RU" sz="1800" b="1" dirty="0" smtClean="0">
                <a:solidFill>
                  <a:srgbClr val="FF0000"/>
                </a:solidFill>
              </a:rPr>
              <a:t>добровольно заявившее </a:t>
            </a:r>
            <a:r>
              <a:rPr lang="ru-RU" sz="1800" dirty="0" smtClean="0"/>
              <a:t>в федеральный антимонопольный орган или его территориальный орган </a:t>
            </a:r>
            <a:r>
              <a:rPr lang="ru-RU" sz="1800" dirty="0" smtClean="0">
                <a:solidFill>
                  <a:srgbClr val="FF0000"/>
                </a:solidFill>
              </a:rPr>
              <a:t>о заключении им недопустимого </a:t>
            </a:r>
            <a:r>
              <a:rPr lang="ru-RU" sz="1800" dirty="0" smtClean="0">
                <a:solidFill>
                  <a:srgbClr val="7030A0"/>
                </a:solidFill>
              </a:rPr>
              <a:t>в соответствии с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7030A0"/>
                </a:solidFill>
              </a:rPr>
              <a:t>антимонопольным </a:t>
            </a:r>
            <a:r>
              <a:rPr lang="ru-RU" sz="1800" dirty="0" smtClean="0">
                <a:solidFill>
                  <a:srgbClr val="7030A0"/>
                </a:solidFill>
                <a:hlinkClick r:id="rId4"/>
              </a:rPr>
              <a:t>законодательством</a:t>
            </a:r>
            <a:r>
              <a:rPr lang="ru-RU" sz="1800" dirty="0" smtClean="0">
                <a:solidFill>
                  <a:srgbClr val="7030A0"/>
                </a:solidFill>
              </a:rPr>
              <a:t> Российской Федерации</a:t>
            </a:r>
            <a:r>
              <a:rPr lang="ru-RU" sz="1800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соглашения </a:t>
            </a:r>
            <a:r>
              <a:rPr lang="ru-RU" sz="1800" dirty="0" smtClean="0"/>
              <a:t>освобождается от административной ответственности за административные правонарушения, предусмотренные </a:t>
            </a:r>
            <a:r>
              <a:rPr lang="ru-RU" sz="1800" dirty="0" smtClean="0">
                <a:hlinkClick r:id="rId5"/>
              </a:rPr>
              <a:t>частями 1</a:t>
            </a:r>
            <a:r>
              <a:rPr lang="ru-RU" sz="1800" dirty="0" smtClean="0"/>
              <a:t> - </a:t>
            </a:r>
            <a:r>
              <a:rPr lang="ru-RU" sz="1800" dirty="0" smtClean="0">
                <a:hlinkClick r:id="rId6"/>
              </a:rPr>
              <a:t>4</a:t>
            </a:r>
            <a:r>
              <a:rPr lang="ru-RU" sz="1800" dirty="0" smtClean="0"/>
              <a:t>, </a:t>
            </a:r>
            <a:r>
              <a:rPr lang="ru-RU" sz="1800" dirty="0" smtClean="0">
                <a:hlinkClick r:id="rId7"/>
              </a:rPr>
              <a:t>6</a:t>
            </a:r>
            <a:r>
              <a:rPr lang="ru-RU" sz="1800" dirty="0" smtClean="0"/>
              <a:t> и </a:t>
            </a:r>
            <a:r>
              <a:rPr lang="ru-RU" sz="1800" dirty="0" smtClean="0">
                <a:hlinkClick r:id="rId8"/>
              </a:rPr>
              <a:t>7</a:t>
            </a:r>
            <a:r>
              <a:rPr lang="ru-RU" sz="1800" dirty="0" smtClean="0"/>
              <a:t> настоящей статьи, при выполнении в совокупности следующих условий: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на момент обращения лица с заявлением антимонопольный орган не располагал соответствующими сведениями и документами о совершенном административном правонарушении;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лицо отказалось от участия или дальнейшего участия в соглашении;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/>
              <a:t>представленные сведения и документы являются достаточными для установления события административного правонарушения.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Освобождению от административной ответственности </a:t>
            </a:r>
            <a:r>
              <a:rPr lang="ru-RU" sz="1800" b="1" dirty="0" smtClean="0">
                <a:solidFill>
                  <a:srgbClr val="FF0000"/>
                </a:solidFill>
              </a:rPr>
              <a:t>подлежит лицо, первым </a:t>
            </a:r>
            <a:r>
              <a:rPr lang="ru-RU" sz="1800" b="1" dirty="0" smtClean="0">
                <a:solidFill>
                  <a:srgbClr val="00B050"/>
                </a:solidFill>
              </a:rPr>
              <a:t>выполнившее все условия, предусмотренные настоящим </a:t>
            </a:r>
            <a:r>
              <a:rPr lang="ru-RU" sz="1800" b="1" dirty="0" smtClean="0">
                <a:solidFill>
                  <a:srgbClr val="00B050"/>
                </a:solidFill>
              </a:rPr>
              <a:t>примечанием</a:t>
            </a:r>
            <a:endParaRPr lang="ru-RU" sz="1800" b="1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endParaRPr lang="ru-RU" sz="1800" u="sng" dirty="0" smtClean="0">
              <a:solidFill>
                <a:srgbClr val="008080"/>
              </a:solidFill>
              <a:hlinkClick r:id="rId9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00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892479" y="6597352"/>
            <a:ext cx="230397" cy="293131"/>
          </a:xfrm>
          <a:prstGeom prst="rect">
            <a:avLst/>
          </a:prstGeom>
          <a:noFill/>
        </p:spPr>
        <p:txBody>
          <a:bodyPr/>
          <a:lstStyle/>
          <a:p>
            <a:fld id="{DA258183-0315-4DF2-A2A9-729667264B5F}" type="slidenum">
              <a:rPr lang="en-US" sz="1600" b="1" smtClean="0">
                <a:solidFill>
                  <a:schemeClr val="bg1"/>
                </a:solidFill>
              </a:rPr>
              <a:pPr/>
              <a:t>14</a:t>
            </a:fld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116632"/>
            <a:ext cx="90364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lnSpc>
                <a:spcPct val="85000"/>
              </a:lnSpc>
              <a:defRPr/>
            </a:pPr>
            <a:r>
              <a:rPr lang="ru-RU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СТАТИСТИКА</a:t>
            </a:r>
            <a:r>
              <a:rPr lang="ru-RU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endParaRPr lang="ru-RU" sz="32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93881969"/>
              </p:ext>
            </p:extLst>
          </p:nvPr>
        </p:nvGraphicFramePr>
        <p:xfrm>
          <a:off x="161940" y="1700808"/>
          <a:ext cx="8658533" cy="291948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38151"/>
                <a:gridCol w="1900654"/>
                <a:gridCol w="1689470"/>
                <a:gridCol w="1830258"/>
              </a:tblGrid>
              <a:tr h="9513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Статья Закона о защите конкуренции</a:t>
                      </a:r>
                      <a:endParaRPr lang="ru-RU" sz="1400" dirty="0"/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Возбуждено дел </a:t>
                      </a:r>
                    </a:p>
                    <a:p>
                      <a:pPr algn="ctr"/>
                      <a:r>
                        <a:rPr lang="ru-RU" sz="1400" dirty="0" smtClean="0"/>
                        <a:t>в 2015 году</a:t>
                      </a:r>
                      <a:endParaRPr lang="ru-RU" sz="1400" dirty="0"/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Возбуждено дел </a:t>
                      </a:r>
                    </a:p>
                    <a:p>
                      <a:pPr algn="ctr"/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2016 году</a:t>
                      </a:r>
                      <a:endParaRPr lang="ru-RU" sz="1400" dirty="0"/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Соотношение</a:t>
                      </a:r>
                      <a:r>
                        <a:rPr lang="ru-RU" sz="1400" baseline="0" dirty="0" smtClean="0"/>
                        <a:t> количества дел, %</a:t>
                      </a:r>
                      <a:endParaRPr lang="ru-RU" sz="1400" dirty="0"/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7208">
                <a:tc>
                  <a:txBody>
                    <a:bodyPr/>
                    <a:lstStyle/>
                    <a:p>
                      <a:pPr algn="ctr"/>
                      <a:endParaRPr lang="ru-RU" sz="1800" kern="1200" dirty="0" smtClean="0">
                        <a:solidFill>
                          <a:srgbClr val="333399"/>
                        </a:solidFill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rgbClr val="333399"/>
                          </a:solidFill>
                        </a:rPr>
                        <a:t>Статья 11 (всего),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rgbClr val="333399"/>
                          </a:solidFill>
                        </a:rPr>
                        <a:t>в том числе:</a:t>
                      </a:r>
                      <a:endParaRPr lang="ru-RU" sz="1800" b="1" kern="1200" dirty="0" smtClean="0">
                        <a:solidFill>
                          <a:srgbClr val="333399"/>
                        </a:solidFill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333399"/>
                          </a:solidFill>
                          <a:latin typeface="+mn-lt"/>
                        </a:rPr>
                        <a:t>409</a:t>
                      </a:r>
                      <a:endParaRPr lang="ru-RU" sz="1800" b="1" kern="1200" dirty="0" smtClean="0">
                        <a:solidFill>
                          <a:srgbClr val="33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416</a:t>
                      </a:r>
                      <a:endParaRPr lang="ru-RU" sz="1800" b="0" kern="1200" dirty="0">
                        <a:solidFill>
                          <a:srgbClr val="33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333399"/>
                          </a:solidFill>
                          <a:latin typeface="+mn-lt"/>
                        </a:rPr>
                        <a:t>~</a:t>
                      </a:r>
                      <a:r>
                        <a:rPr lang="ru-RU" sz="1600" kern="1200" baseline="0" dirty="0" smtClean="0">
                          <a:solidFill>
                            <a:srgbClr val="333399"/>
                          </a:solidFill>
                          <a:latin typeface="+mn-lt"/>
                        </a:rPr>
                        <a:t> на уровне 2015 года</a:t>
                      </a:r>
                      <a:endParaRPr lang="ru-RU" sz="1600" b="0" kern="1200" dirty="0" smtClean="0">
                        <a:solidFill>
                          <a:srgbClr val="33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14">
                <a:tc>
                  <a:txBody>
                    <a:bodyPr/>
                    <a:lstStyle/>
                    <a:p>
                      <a:pPr lvl="1" algn="ctr">
                        <a:buFont typeface="Wingdings" pitchFamily="2" charset="2"/>
                        <a:buNone/>
                      </a:pPr>
                      <a:r>
                        <a:rPr lang="ru-RU" sz="1600" b="1" kern="1200" dirty="0" smtClean="0">
                          <a:solidFill>
                            <a:srgbClr val="333399"/>
                          </a:solidFill>
                        </a:rPr>
                        <a:t>из</a:t>
                      </a:r>
                      <a:r>
                        <a:rPr lang="ru-RU" sz="1600" b="1" kern="1200" baseline="0" dirty="0" smtClean="0">
                          <a:solidFill>
                            <a:srgbClr val="333399"/>
                          </a:solidFill>
                        </a:rPr>
                        <a:t> них сговоров на торгах</a:t>
                      </a:r>
                      <a:endParaRPr lang="ru-RU" sz="1600" b="1" kern="1200" dirty="0" smtClean="0">
                        <a:solidFill>
                          <a:srgbClr val="333399"/>
                        </a:solidFill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+mn-lt"/>
                        </a:rPr>
                        <a:t>232 (82,3%)</a:t>
                      </a:r>
                      <a:endParaRPr lang="ru-RU" sz="1600" b="0" kern="1200" dirty="0" smtClean="0">
                        <a:solidFill>
                          <a:srgbClr val="33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rgbClr val="333399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298 (89,2%)</a:t>
                      </a:r>
                      <a:endParaRPr lang="ru-RU" sz="1600" b="0" kern="1200" dirty="0">
                        <a:solidFill>
                          <a:srgbClr val="33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+mn-lt"/>
                        </a:rPr>
                        <a:t>+ 28,4%</a:t>
                      </a:r>
                      <a:endParaRPr lang="ru-RU" sz="1600" b="0" kern="1200" dirty="0">
                        <a:solidFill>
                          <a:srgbClr val="333399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848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06090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Закупка лекарственных средств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472608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Кемеровское УФАС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России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дело №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51/А-11-2016,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решение от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10.04.2017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ru-RU" sz="1600" b="1" u="sng" dirty="0">
                <a:solidFill>
                  <a:srgbClr val="002060"/>
                </a:solidFill>
                <a:cs typeface="Times New Roman" pitchFamily="18" charset="0"/>
              </a:rPr>
              <a:t>Квалификация </a:t>
            </a:r>
            <a:r>
              <a:rPr lang="ru-RU" sz="1600" b="1" dirty="0">
                <a:solidFill>
                  <a:srgbClr val="006666"/>
                </a:solidFill>
                <a:cs typeface="Times New Roman" pitchFamily="18" charset="0"/>
              </a:rPr>
              <a:t>– нарушение п. </a:t>
            </a:r>
            <a:r>
              <a:rPr lang="ru-RU" sz="1600" b="1" dirty="0" smtClean="0">
                <a:solidFill>
                  <a:srgbClr val="006666"/>
                </a:solidFill>
                <a:cs typeface="Times New Roman" pitchFamily="18" charset="0"/>
              </a:rPr>
              <a:t>2 ч.1 статьи </a:t>
            </a:r>
            <a:r>
              <a:rPr lang="ru-RU" sz="1600" b="1" dirty="0">
                <a:solidFill>
                  <a:srgbClr val="006666"/>
                </a:solidFill>
                <a:cs typeface="Times New Roman" pitchFamily="18" charset="0"/>
              </a:rPr>
              <a:t>11 Закона о защите конкуренции.</a:t>
            </a: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ru-RU" sz="1600" b="1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ru-RU" sz="1600" b="1" u="sng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ru-RU" sz="1600" b="1" u="sng" dirty="0">
                <a:solidFill>
                  <a:srgbClr val="002060"/>
                </a:solidFill>
                <a:cs typeface="Times New Roman" pitchFamily="18" charset="0"/>
              </a:rPr>
              <a:t>Существо дела </a:t>
            </a:r>
            <a:r>
              <a:rPr lang="ru-RU" sz="1600" b="1" dirty="0" smtClean="0">
                <a:solidFill>
                  <a:srgbClr val="006666"/>
                </a:solidFill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rgbClr val="008080"/>
                </a:solidFill>
              </a:rPr>
              <a:t>заключение соглашения о совместном участии с января 2015 г. по февраль 2016 г. в 69 электронных аукционах на поставку лекарственных средств, медикаментов, проводимых в соответствии с требованиями Федерального закона от 05.04.2013 № 44-ФЗ «О контрактной системе в сфере закупок товаров, работ, услуг для обеспечения государственных и муниципальных нужд» </a:t>
            </a:r>
            <a:r>
              <a:rPr lang="ru-RU" sz="1600" dirty="0" smtClean="0">
                <a:solidFill>
                  <a:srgbClr val="008080"/>
                </a:solidFill>
              </a:rPr>
              <a:t>с </a:t>
            </a:r>
            <a:r>
              <a:rPr lang="ru-RU" sz="1600" dirty="0" smtClean="0">
                <a:solidFill>
                  <a:srgbClr val="008080"/>
                </a:solidFill>
              </a:rPr>
              <a:t>целью поддержания цен на данных торгах.</a:t>
            </a: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ru-RU" sz="1600" b="1" dirty="0" smtClean="0">
                <a:solidFill>
                  <a:srgbClr val="006666"/>
                </a:solidFill>
                <a:cs typeface="Times New Roman" pitchFamily="18" charset="0"/>
              </a:rPr>
              <a:t> </a:t>
            </a: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Совокупность всех доказательств: </a:t>
            </a: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ru-RU" sz="1600" dirty="0" smtClean="0"/>
              <a:t>- совместная подготовка Ответчиками заявок на участие в Аукционах;</a:t>
            </a:r>
          </a:p>
          <a:p>
            <a:pPr>
              <a:buNone/>
            </a:pPr>
            <a:r>
              <a:rPr lang="ru-RU" sz="1600" dirty="0" smtClean="0"/>
              <a:t>- подача заявок и ценовых предложений при участии в Аукционах с одних IP-адресов; </a:t>
            </a:r>
          </a:p>
          <a:p>
            <a:pPr>
              <a:buNone/>
            </a:pPr>
            <a:r>
              <a:rPr lang="ru-RU" sz="1600" dirty="0" smtClean="0"/>
              <a:t>- использование единой инфраструктуры при подготовке и участии в Аукционах; </a:t>
            </a:r>
          </a:p>
          <a:p>
            <a:pPr>
              <a:buNone/>
            </a:pPr>
            <a:r>
              <a:rPr lang="ru-RU" sz="1600" dirty="0" smtClean="0"/>
              <a:t>- использование Ответчиками определённой модели поведения на торгах (снижение цены от 0,5-1% НМЦ) ;</a:t>
            </a:r>
          </a:p>
          <a:p>
            <a:pPr>
              <a:buNone/>
            </a:pPr>
            <a:r>
              <a:rPr lang="ru-RU" sz="1600" dirty="0" smtClean="0"/>
              <a:t>- наличие тесных и устойчивых связей между Ответчиками.</a:t>
            </a:r>
          </a:p>
          <a:p>
            <a:pPr>
              <a:buNone/>
            </a:pPr>
            <a:endParaRPr lang="ru-RU" sz="1600" b="1" dirty="0">
              <a:solidFill>
                <a:srgbClr val="006666"/>
              </a:solidFill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5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179512" y="159551"/>
            <a:ext cx="8821737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6088" algn="just" eaLnBrk="1" hangingPunct="1">
              <a:spcBef>
                <a:spcPct val="20000"/>
              </a:spcBef>
              <a:defRPr/>
            </a:pPr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800" dirty="0" smtClean="0">
              <a:solidFill>
                <a:srgbClr val="333399"/>
              </a:solidFill>
              <a:latin typeface="+mn-lt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800" dirty="0" smtClean="0">
              <a:solidFill>
                <a:srgbClr val="333399"/>
              </a:solidFill>
              <a:latin typeface="+mn-lt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800" dirty="0" smtClean="0">
              <a:solidFill>
                <a:srgbClr val="333399"/>
              </a:solidFill>
              <a:latin typeface="+mn-lt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800" dirty="0" smtClean="0">
              <a:solidFill>
                <a:srgbClr val="333399"/>
              </a:solidFill>
              <a:latin typeface="+mn-lt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r>
              <a:rPr lang="ru-RU" sz="1800" dirty="0" smtClean="0">
                <a:solidFill>
                  <a:srgbClr val="333399"/>
                </a:solidFill>
                <a:latin typeface="+mn-lt"/>
              </a:rPr>
              <a:t>Ч. 2 ст. 14.32 </a:t>
            </a:r>
            <a:r>
              <a:rPr lang="ru-RU" sz="1800" dirty="0" err="1" smtClean="0">
                <a:solidFill>
                  <a:srgbClr val="333399"/>
                </a:solidFill>
                <a:latin typeface="+mn-lt"/>
              </a:rPr>
              <a:t>КоАП</a:t>
            </a:r>
            <a:r>
              <a:rPr lang="ru-RU" sz="1800" dirty="0" smtClean="0">
                <a:solidFill>
                  <a:srgbClr val="333399"/>
                </a:solidFill>
                <a:latin typeface="+mn-lt"/>
              </a:rPr>
              <a:t> РФ за заключение хозяйствующим субъектом недопустимого в соответствии с антимонопольным законодательством Российской Федерации соглашения, если такое соглашение приводит или может привести к повышению, снижению или поддержанию цен на торгах,  влечет наложение административного штрафа</a:t>
            </a: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800" dirty="0" smtClean="0">
              <a:solidFill>
                <a:srgbClr val="333399"/>
              </a:solidFill>
              <a:latin typeface="+mn-lt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>на должностных лиц </a:t>
            </a:r>
            <a:r>
              <a:rPr lang="ru-RU" sz="1800" dirty="0" smtClean="0">
                <a:solidFill>
                  <a:srgbClr val="333399"/>
                </a:solidFill>
                <a:latin typeface="+mn-lt"/>
              </a:rPr>
              <a:t>в размере от двадцати тысяч до пятидесяти тысяч рублей или дисквалификацию на срок до трех лет;</a:t>
            </a:r>
          </a:p>
          <a:p>
            <a:pPr algn="just"/>
            <a:endParaRPr lang="ru-RU" sz="1800" dirty="0" smtClean="0">
              <a:solidFill>
                <a:srgbClr val="333399"/>
              </a:solidFill>
              <a:latin typeface="+mn-lt"/>
            </a:endParaRPr>
          </a:p>
          <a:p>
            <a:pPr algn="just"/>
            <a:r>
              <a:rPr lang="ru-RU" sz="1800" dirty="0" smtClean="0">
                <a:solidFill>
                  <a:srgbClr val="333399"/>
                </a:solidFill>
                <a:latin typeface="+mn-lt"/>
              </a:rPr>
              <a:t> -</a:t>
            </a: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>на юридических лиц </a:t>
            </a:r>
            <a:r>
              <a:rPr lang="ru-RU" sz="1800" dirty="0" smtClean="0">
                <a:solidFill>
                  <a:srgbClr val="333399"/>
                </a:solidFill>
                <a:latin typeface="+mn-lt"/>
              </a:rPr>
              <a:t>- от одной десятой до одной второй начальной стоимости предмета торгов, но не более одной двадцать пятой совокупного размера суммы выручки правонарушителя от реализации всех товаров (работ, услуг) и не менее ста тысяч рублей.</a:t>
            </a: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800" dirty="0" smtClean="0">
              <a:solidFill>
                <a:srgbClr val="333399"/>
              </a:solidFill>
              <a:latin typeface="+mn-lt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6088" algn="just" eaLnBrk="1" hangingPunct="1">
              <a:spcBef>
                <a:spcPct val="20000"/>
              </a:spcBef>
              <a:defRPr/>
            </a:pPr>
            <a:endParaRPr lang="ru-RU" sz="280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2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lnSpc>
                <a:spcPct val="85000"/>
              </a:lnSpc>
            </a:pPr>
            <a:r>
              <a:rPr lang="ru-RU" sz="2600" b="1" dirty="0" smtClean="0">
                <a:solidFill>
                  <a:schemeClr val="bg1"/>
                </a:solidFill>
                <a:latin typeface="+mj-lt"/>
                <a:ea typeface="MS PGothic" pitchFamily="34" charset="-128"/>
              </a:rPr>
              <a:t>Административная ответственность</a:t>
            </a:r>
            <a:endParaRPr lang="ru-RU" sz="2600" b="1" dirty="0">
              <a:solidFill>
                <a:schemeClr val="bg1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614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262E68-07F4-4DC4-8F61-CC787FC07FA7}" type="slidenum">
              <a:rPr lang="ru-RU"/>
              <a:pPr/>
              <a:t>16</a:t>
            </a:fld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5000"/>
              </a:lnSpc>
            </a:pPr>
            <a:endParaRPr lang="ru-RU" sz="2600" b="1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3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17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17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" y="836712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Нарушения антимонопольного законодательства. Сфера ТЭК</a:t>
            </a:r>
            <a:endParaRPr lang="ru-RU" sz="36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727200" y="5445125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Начальник отдела ТЭК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Давыдова Анна </a:t>
            </a:r>
            <a:r>
              <a:rPr lang="ru-RU" dirty="0" err="1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Минивалиевна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32638"/>
            <a:ext cx="8352928" cy="3403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18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18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" y="836712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Санкции за нарушение рекламного законодательства</a:t>
            </a:r>
            <a:endParaRPr lang="ru-RU" sz="36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727200" y="5589240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Руководитель управления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err="1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Кухарская</a:t>
            </a: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 Наталья Евгеньевна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 descr="ko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52788"/>
            <a:ext cx="5040560" cy="3504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D6AD503-0B38-4FF9-AD38-BEB006CBA700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19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124" name="Rectangle 26"/>
          <p:cNvSpPr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28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25" name="Содержимое 6"/>
          <p:cNvSpPr>
            <a:spLocks noGrp="1"/>
          </p:cNvSpPr>
          <p:nvPr>
            <p:ph idx="1"/>
          </p:nvPr>
        </p:nvSpPr>
        <p:spPr>
          <a:xfrm>
            <a:off x="3923928" y="2132856"/>
            <a:ext cx="5220072" cy="28083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>
                <a:solidFill>
                  <a:srgbClr val="008080"/>
                </a:solidFill>
              </a:rPr>
              <a:t>2017 </a:t>
            </a:r>
            <a:r>
              <a:rPr lang="ru-RU" b="1" dirty="0" smtClean="0">
                <a:solidFill>
                  <a:srgbClr val="008080"/>
                </a:solidFill>
              </a:rPr>
              <a:t>год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Снизились </a:t>
            </a:r>
            <a:r>
              <a:rPr lang="ru-RU" sz="2400" dirty="0" smtClean="0">
                <a:solidFill>
                  <a:srgbClr val="0033CC"/>
                </a:solidFill>
              </a:rPr>
              <a:t>обращения по </a:t>
            </a:r>
            <a:r>
              <a:rPr lang="ru-RU" sz="2400" dirty="0" err="1" smtClean="0">
                <a:solidFill>
                  <a:srgbClr val="0033CC"/>
                </a:solidFill>
              </a:rPr>
              <a:t>СПАМу</a:t>
            </a:r>
            <a:endParaRPr lang="ru-RU" sz="2400" dirty="0" smtClean="0">
              <a:solidFill>
                <a:srgbClr val="0033CC"/>
              </a:solidFill>
            </a:endParaRPr>
          </a:p>
          <a:p>
            <a:pPr>
              <a:lnSpc>
                <a:spcPts val="3000"/>
              </a:lnSpc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2015 год – </a:t>
            </a:r>
            <a:r>
              <a:rPr lang="ru-RU" sz="2400" b="1" dirty="0" smtClean="0">
                <a:solidFill>
                  <a:srgbClr val="008080"/>
                </a:solidFill>
              </a:rPr>
              <a:t>126</a:t>
            </a:r>
            <a:r>
              <a:rPr lang="ru-RU" sz="2400" dirty="0" smtClean="0">
                <a:solidFill>
                  <a:srgbClr val="0033CC"/>
                </a:solidFill>
              </a:rPr>
              <a:t> дел</a:t>
            </a:r>
          </a:p>
          <a:p>
            <a:pPr>
              <a:lnSpc>
                <a:spcPts val="3000"/>
              </a:lnSpc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2016 год – </a:t>
            </a:r>
            <a:r>
              <a:rPr lang="ru-RU" sz="2400" b="1" dirty="0" smtClean="0">
                <a:solidFill>
                  <a:srgbClr val="008080"/>
                </a:solidFill>
              </a:rPr>
              <a:t>20</a:t>
            </a:r>
            <a:r>
              <a:rPr lang="ru-RU" sz="2400" dirty="0" smtClean="0">
                <a:solidFill>
                  <a:srgbClr val="0033CC"/>
                </a:solidFill>
              </a:rPr>
              <a:t> дел</a:t>
            </a:r>
          </a:p>
          <a:p>
            <a:pPr>
              <a:lnSpc>
                <a:spcPts val="3000"/>
              </a:lnSpc>
              <a:buNone/>
            </a:pPr>
            <a:r>
              <a:rPr lang="ru-RU" sz="2400" dirty="0" smtClean="0">
                <a:solidFill>
                  <a:srgbClr val="0033CC"/>
                </a:solidFill>
              </a:rPr>
              <a:t>2017 год – </a:t>
            </a:r>
            <a:r>
              <a:rPr lang="ru-RU" sz="2400" b="1" dirty="0" smtClean="0">
                <a:solidFill>
                  <a:srgbClr val="008080"/>
                </a:solidFill>
              </a:rPr>
              <a:t>5</a:t>
            </a:r>
            <a:r>
              <a:rPr lang="ru-RU" b="1" dirty="0" smtClean="0">
                <a:solidFill>
                  <a:srgbClr val="008080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>дел</a:t>
            </a:r>
            <a:endParaRPr lang="ru-RU" sz="2400" dirty="0" smtClean="0">
              <a:solidFill>
                <a:srgbClr val="0033CC"/>
              </a:solidFill>
            </a:endParaRPr>
          </a:p>
        </p:txBody>
      </p:sp>
      <p:pic>
        <p:nvPicPr>
          <p:cNvPr id="8" name="Рисунок 7" descr="117_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357612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908720"/>
            <a:ext cx="90364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Частые нарушения: </a:t>
            </a:r>
            <a:r>
              <a:rPr lang="ru-RU" altLang="ru-RU" sz="2200" dirty="0" smtClean="0">
                <a:solidFill>
                  <a:srgbClr val="333399"/>
                </a:solidFill>
              </a:rPr>
              <a:t>недобросовестная, недостоверная реклама, отсутствие части существенной информации в рекламе финансовых услуг, реклама алкогольной продукции и </a:t>
            </a:r>
            <a:r>
              <a:rPr lang="ru-RU" altLang="ru-RU" sz="2200" dirty="0" err="1" smtClean="0">
                <a:solidFill>
                  <a:srgbClr val="333399"/>
                </a:solidFill>
              </a:rPr>
              <a:t>медуслуг</a:t>
            </a:r>
            <a:endParaRPr lang="en-US" altLang="ru-RU" sz="2200" b="1" dirty="0">
              <a:solidFill>
                <a:srgbClr val="FF0066"/>
              </a:solidFill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 smtClean="0">
                <a:solidFill>
                  <a:schemeClr val="bg1"/>
                </a:solidFill>
              </a:rPr>
              <a:t>Нарушения рекламного </a:t>
            </a:r>
            <a:r>
              <a:rPr lang="ru-RU" altLang="ru-RU" b="1" dirty="0">
                <a:solidFill>
                  <a:schemeClr val="bg1"/>
                </a:solidFill>
              </a:rPr>
              <a:t>законодательства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07504" y="5229200"/>
            <a:ext cx="9036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080"/>
                </a:solidFill>
              </a:rPr>
              <a:t>За нарушения общих требований Закона о рекламе (статья 5) в 2015 году рассмотрено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ru-RU" dirty="0" smtClean="0">
                <a:solidFill>
                  <a:srgbClr val="008080"/>
                </a:solidFill>
              </a:rPr>
              <a:t> дел; в 2016 году –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43</a:t>
            </a:r>
            <a:r>
              <a:rPr lang="ru-RU" dirty="0" smtClean="0">
                <a:solidFill>
                  <a:srgbClr val="008080"/>
                </a:solidFill>
              </a:rPr>
              <a:t> дела; в 2017 году – </a:t>
            </a:r>
            <a:r>
              <a:rPr lang="ru-RU" dirty="0" smtClean="0">
                <a:solidFill>
                  <a:srgbClr val="C00000"/>
                </a:solidFill>
              </a:rPr>
              <a:t>40</a:t>
            </a:r>
            <a:r>
              <a:rPr lang="ru-RU" dirty="0" smtClean="0">
                <a:solidFill>
                  <a:srgbClr val="008080"/>
                </a:solidFill>
              </a:rPr>
              <a:t> дел</a:t>
            </a:r>
            <a:endParaRPr lang="en-US" altLang="ru-RU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b9a9a70e70537c122c070df0ff95e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988840"/>
            <a:ext cx="653168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2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" y="836712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Реформа антимонопольного законодательства</a:t>
            </a:r>
            <a:endParaRPr lang="ru-RU" sz="36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727200" y="5445125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Заместитель руководителя </a:t>
            </a: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Кемеровского УФАС России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Стельмах Светлана Владимировна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20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836712"/>
            <a:ext cx="9080500" cy="2088753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8080"/>
                </a:solidFill>
              </a:rPr>
              <a:t>Статья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14.3 </a:t>
            </a:r>
            <a:r>
              <a:rPr lang="ru-RU" alt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КоАП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 РФ 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>– административная ответственность за нарушения ФЗ «О рекламе»</a:t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</a:t>
            </a:r>
            <a:r>
              <a:rPr lang="ru-RU" altLang="ru-RU" sz="2400" dirty="0" smtClean="0"/>
              <a:t>штраф для граждан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2000 – 2500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/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dirty="0" smtClean="0"/>
              <a:t> штраф для должностных лиц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4000 – 20 000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dirty="0" smtClean="0"/>
              <a:t> штраф для юридических лиц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100 000 – 500 000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endParaRPr lang="ru-RU" altLang="ru-RU" sz="2800" b="1" dirty="0" smtClean="0">
              <a:solidFill>
                <a:srgbClr val="008080"/>
              </a:solidFill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рекламного законодательства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611560" y="2924944"/>
            <a:ext cx="7929563" cy="15388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2016 год, 47 постановлений – более </a:t>
            </a:r>
            <a:r>
              <a:rPr lang="ru-RU" altLang="ru-RU" b="1" dirty="0" smtClean="0">
                <a:solidFill>
                  <a:srgbClr val="008080"/>
                </a:solidFill>
              </a:rPr>
              <a:t>2 000 000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рублей</a:t>
            </a:r>
          </a:p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Оплачено - </a:t>
            </a:r>
            <a:r>
              <a:rPr lang="ru-RU" altLang="ru-RU" b="1" dirty="0" smtClean="0">
                <a:solidFill>
                  <a:srgbClr val="008080"/>
                </a:solidFill>
              </a:rPr>
              <a:t>1 400 000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рублей</a:t>
            </a:r>
            <a:endParaRPr lang="ru-RU" alt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2017 год, 29 постановлений</a:t>
            </a:r>
            <a:endParaRPr lang="ru-RU" alt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ru-RU" sz="2200" b="1" dirty="0">
              <a:solidFill>
                <a:srgbClr val="FF0066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3500" y="4653136"/>
            <a:ext cx="9080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6 статьи 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19.8 </a:t>
            </a:r>
            <a:r>
              <a:rPr kumimoji="0" lang="ru-RU" altLang="ru-RU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административная ответственность за </a:t>
            </a:r>
            <a:r>
              <a:rPr kumimoji="0" lang="ru-RU" altLang="ru-RU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непредоставление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информации по запросу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5589240"/>
            <a:ext cx="90805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2.4 статьи 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19.5 </a:t>
            </a:r>
            <a:r>
              <a:rPr kumimoji="0" lang="ru-RU" altLang="ru-RU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  <a:r>
              <a:rPr kumimoji="0" lang="ru-RU" altLang="ru-RU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административная ответственность за неисполнение предписания по рекламе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21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764704"/>
            <a:ext cx="9080500" cy="1872729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8080"/>
                </a:solidFill>
              </a:rPr>
              <a:t>Ответственность за нарушение порядка прерывания рекламой теле или </a:t>
            </a:r>
            <a:r>
              <a:rPr lang="ru-RU" altLang="ru-RU" sz="2400" b="1" dirty="0" err="1" smtClean="0">
                <a:solidFill>
                  <a:srgbClr val="008080"/>
                </a:solidFill>
              </a:rPr>
              <a:t>радио-программы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</a:t>
            </a:r>
            <a:r>
              <a:rPr lang="ru-RU" altLang="ru-RU" sz="2400" dirty="0" smtClean="0"/>
              <a:t> штраф для должностных лиц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10 000 – 20 000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dirty="0" smtClean="0"/>
              <a:t> штраф для юридических лиц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200 000 – 500 000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endParaRPr lang="ru-RU" altLang="ru-RU" sz="2800" b="1" dirty="0" smtClean="0">
              <a:solidFill>
                <a:srgbClr val="008080"/>
              </a:solidFill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рекламного законодательства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2627784" y="2564904"/>
            <a:ext cx="4032448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2016 год, 6 постановлений</a:t>
            </a:r>
          </a:p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2017 год, 4 постановлений</a:t>
            </a:r>
            <a:endParaRPr lang="en-US" altLang="ru-RU" sz="2200" b="1" dirty="0">
              <a:solidFill>
                <a:srgbClr val="FF006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4016" y="3501008"/>
            <a:ext cx="8892480" cy="10801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Аналогичная ответственность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за прерывание рекламой фильма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3500" y="4653136"/>
            <a:ext cx="9080500" cy="187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Ответственность за превышение допустимого объема рекламы в периодических</a:t>
            </a:r>
            <a:r>
              <a:rPr kumimoji="0" lang="ru-RU" alt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печатных изданиях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штраф для должностных лиц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4 000 – 7 000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штраф для юридических лиц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40 000 – 100 000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22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215"/>
            <a:ext cx="8856984" cy="1872729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8080"/>
                </a:solidFill>
              </a:rPr>
              <a:t>Ответственность за нарушение требований к рекламе лекарственных средств и </a:t>
            </a:r>
            <a:r>
              <a:rPr lang="ru-RU" altLang="ru-RU" sz="2400" b="1" dirty="0" err="1" smtClean="0">
                <a:solidFill>
                  <a:srgbClr val="008080"/>
                </a:solidFill>
              </a:rPr>
              <a:t>медуслуг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штраф для граждан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2 000 – 2 500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</a:t>
            </a:r>
            <a:r>
              <a:rPr lang="ru-RU" altLang="ru-RU" sz="2400" dirty="0" smtClean="0"/>
              <a:t> штраф для должностных лиц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10 000 – 20 000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 </a:t>
            </a:r>
            <a:br>
              <a:rPr lang="ru-RU" altLang="ru-RU" sz="2400" b="1" dirty="0" smtClean="0">
                <a:solidFill>
                  <a:srgbClr val="C00000"/>
                </a:solidFill>
              </a:rPr>
            </a:br>
            <a:r>
              <a:rPr lang="ru-RU" altLang="ru-RU" sz="2400" dirty="0" smtClean="0"/>
              <a:t> штраф для юридических лиц </a:t>
            </a:r>
            <a:r>
              <a:rPr lang="ru-RU" altLang="ru-RU" sz="2400" b="1" dirty="0" smtClean="0">
                <a:solidFill>
                  <a:srgbClr val="C00000"/>
                </a:solidFill>
              </a:rPr>
              <a:t>200 000 – 500 000 </a:t>
            </a:r>
            <a:r>
              <a:rPr lang="ru-RU" altLang="ru-RU" sz="2400" b="1" dirty="0" err="1" smtClean="0">
                <a:solidFill>
                  <a:srgbClr val="C00000"/>
                </a:solidFill>
              </a:rPr>
              <a:t>руб</a:t>
            </a:r>
            <a:endParaRPr lang="ru-RU" altLang="ru-RU" sz="2800" b="1" dirty="0" smtClean="0">
              <a:solidFill>
                <a:srgbClr val="008080"/>
              </a:solidFill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рекламного законодательства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2051720" y="3102059"/>
            <a:ext cx="5544616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2016 год, 6 административных дел</a:t>
            </a:r>
          </a:p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2017 год,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3 административных дела</a:t>
            </a:r>
            <a:endParaRPr lang="en-US" altLang="ru-RU" sz="2200" b="1" dirty="0">
              <a:solidFill>
                <a:srgbClr val="FF0066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35508" y="4077072"/>
            <a:ext cx="8900988" cy="17281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Ответственность за нарушения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в рекламе </a:t>
            </a:r>
            <a:r>
              <a:rPr lang="ru-RU" altLang="ru-RU" b="1" kern="0" dirty="0" smtClean="0">
                <a:solidFill>
                  <a:srgbClr val="008080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финансовых услуг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штраф для должностных лиц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20 000 – 50 000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штраф для юридических лиц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300 000 – 800 000 </a:t>
            </a:r>
            <a:r>
              <a:rPr kumimoji="0" lang="ru-RU" alt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123728" y="5991671"/>
            <a:ext cx="554461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2016 год, 1 административное дело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23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23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" y="836712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Санкции за нарушение Федерального закона о контрактной системе</a:t>
            </a:r>
            <a:endParaRPr lang="ru-RU" sz="36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727200" y="5589240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Руководитель управления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err="1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Кухарская</a:t>
            </a: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 Наталья Евгеньевна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 descr="ko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52788"/>
            <a:ext cx="5040560" cy="3504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24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836712"/>
            <a:ext cx="8856984" cy="1296143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008080"/>
                </a:solidFill>
              </a:rPr>
              <a:t>Статья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7.29 </a:t>
            </a:r>
            <a:r>
              <a:rPr lang="ru-RU" altLang="ru-RU" sz="2400" dirty="0" err="1" smtClean="0">
                <a:solidFill>
                  <a:schemeClr val="bg2">
                    <a:lumMod val="50000"/>
                  </a:schemeClr>
                </a:solidFill>
              </a:rPr>
              <a:t>КоАП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 РФ </a:t>
            </a:r>
            <a:r>
              <a:rPr lang="ru-RU" altLang="ru-RU" sz="2400" dirty="0" smtClean="0">
                <a:solidFill>
                  <a:srgbClr val="008080"/>
                </a:solidFill>
              </a:rPr>
              <a:t>– административная ответственность за нарушения способа определения поставщика 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</a:t>
            </a:r>
            <a:r>
              <a:rPr lang="ru-RU" altLang="ru-RU" sz="2400" dirty="0" smtClean="0"/>
              <a:t> </a:t>
            </a:r>
            <a:r>
              <a:rPr lang="ru-RU" altLang="ru-RU" sz="2400" dirty="0" smtClean="0"/>
              <a:t> штраф для должностных лиц </a:t>
            </a:r>
            <a:r>
              <a:rPr lang="ru-RU" altLang="ru-RU" sz="2400" dirty="0" smtClean="0">
                <a:solidFill>
                  <a:srgbClr val="C00000"/>
                </a:solidFill>
              </a:rPr>
              <a:t>30 000 – 50 000 </a:t>
            </a:r>
            <a:r>
              <a:rPr lang="ru-RU" altLang="ru-RU" sz="2400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400" dirty="0" smtClean="0">
                <a:solidFill>
                  <a:srgbClr val="C00000"/>
                </a:solidFill>
              </a:rPr>
              <a:t> </a:t>
            </a:r>
            <a:endParaRPr lang="ru-RU" altLang="ru-RU" sz="2800" dirty="0" smtClean="0">
              <a:solidFill>
                <a:srgbClr val="008080"/>
              </a:solidFill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</a:t>
            </a:r>
            <a:r>
              <a:rPr lang="ru-RU" altLang="ru-RU" b="1" dirty="0" smtClean="0">
                <a:solidFill>
                  <a:schemeClr val="bg1"/>
                </a:solidFill>
              </a:rPr>
              <a:t>ФКС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2132856"/>
            <a:ext cx="8856984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Части 1, 1.1, 1.2, 1.3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административная ответственность за нарушение сроков размещения информации в единой системе в сфере закупок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 штраф для должностных лиц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3 000 – 30 000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  <a:p>
            <a:pPr lvl="0" algn="ctr" eaLnBrk="0" hangingPunct="0"/>
            <a:r>
              <a:rPr lang="ru-RU" altLang="ru-RU" kern="0" dirty="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штраф для юридических лиц </a:t>
            </a:r>
            <a:r>
              <a:rPr lang="ru-RU" altLang="ru-RU" dirty="0" smtClean="0">
                <a:solidFill>
                  <a:srgbClr val="C00000"/>
                </a:solidFill>
              </a:rPr>
              <a:t>10 </a:t>
            </a:r>
            <a:r>
              <a:rPr lang="ru-RU" altLang="ru-RU" dirty="0">
                <a:solidFill>
                  <a:srgbClr val="C00000"/>
                </a:solidFill>
              </a:rPr>
              <a:t>000 – </a:t>
            </a:r>
            <a:r>
              <a:rPr lang="ru-RU" altLang="ru-RU" dirty="0" smtClean="0">
                <a:solidFill>
                  <a:srgbClr val="C00000"/>
                </a:solidFill>
              </a:rPr>
              <a:t>100 </a:t>
            </a:r>
            <a:r>
              <a:rPr lang="ru-RU" altLang="ru-RU" dirty="0">
                <a:solidFill>
                  <a:srgbClr val="C00000"/>
                </a:solidFill>
              </a:rPr>
              <a:t>000 </a:t>
            </a:r>
            <a:r>
              <a:rPr lang="ru-RU" altLang="ru-RU" dirty="0" err="1">
                <a:solidFill>
                  <a:srgbClr val="C00000"/>
                </a:solidFill>
              </a:rPr>
              <a:t>руб</a:t>
            </a: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endParaRPr kumimoji="0" lang="ru-RU" alt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9512" y="4365104"/>
            <a:ext cx="8856984" cy="22322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1.4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размещение информации в единой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системе с нарушением либо нарушение порядка приема заявок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 штраф для должностных лиц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15 000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  <a:p>
            <a:pPr lvl="0" algn="ctr" eaLnBrk="0" hangingPunct="0"/>
            <a:r>
              <a:rPr lang="ru-RU" altLang="ru-RU" kern="0" dirty="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штраф для юридических лиц </a:t>
            </a:r>
            <a:r>
              <a:rPr lang="ru-RU" altLang="ru-RU" dirty="0" smtClean="0">
                <a:solidFill>
                  <a:srgbClr val="C00000"/>
                </a:solidFill>
              </a:rPr>
              <a:t>50 </a:t>
            </a:r>
            <a:r>
              <a:rPr lang="ru-RU" altLang="ru-RU" dirty="0">
                <a:solidFill>
                  <a:srgbClr val="C00000"/>
                </a:solidFill>
              </a:rPr>
              <a:t>000 </a:t>
            </a:r>
            <a:r>
              <a:rPr lang="ru-RU" altLang="ru-RU" dirty="0" err="1">
                <a:solidFill>
                  <a:srgbClr val="C00000"/>
                </a:solidFill>
              </a:rPr>
              <a:t>руб</a:t>
            </a: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endParaRPr kumimoji="0" lang="ru-RU" alt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25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856984" cy="1296143"/>
          </a:xfrm>
        </p:spPr>
        <p:txBody>
          <a:bodyPr/>
          <a:lstStyle/>
          <a:p>
            <a:pPr lvl="0">
              <a:defRPr/>
            </a:pPr>
            <a:r>
              <a:rPr lang="ru-RU" altLang="ru-RU" sz="2400" b="1" dirty="0" smtClean="0">
                <a:solidFill>
                  <a:srgbClr val="008080"/>
                </a:solidFill>
              </a:rPr>
              <a:t>Статья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7.30 </a:t>
            </a:r>
            <a:r>
              <a:rPr lang="ru-RU" altLang="ru-RU" sz="2400" dirty="0" err="1" smtClean="0">
                <a:solidFill>
                  <a:schemeClr val="bg2">
                    <a:lumMod val="50000"/>
                  </a:schemeClr>
                </a:solidFill>
              </a:rPr>
              <a:t>КоАП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 РФ </a:t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Часть 2 </a:t>
            </a:r>
            <a:r>
              <a:rPr lang="ru-RU" altLang="ru-RU" sz="2400" dirty="0" smtClean="0">
                <a:solidFill>
                  <a:srgbClr val="008080"/>
                </a:solidFill>
              </a:rPr>
              <a:t>– </a:t>
            </a:r>
            <a:r>
              <a:rPr lang="ru-RU" altLang="ru-RU" sz="2400" dirty="0" smtClean="0">
                <a:solidFill>
                  <a:srgbClr val="008080"/>
                </a:solidFill>
              </a:rPr>
              <a:t>незаконное отклонение или незаконное принятие заявки на участие в закупке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</a:t>
            </a:r>
            <a:r>
              <a:rPr lang="ru-RU" altLang="ru-RU" sz="2400" dirty="0" smtClean="0"/>
              <a:t> </a:t>
            </a:r>
            <a:r>
              <a:rPr lang="ru-RU" altLang="ru-RU" sz="2400" dirty="0" smtClean="0"/>
              <a:t> </a:t>
            </a:r>
            <a:r>
              <a:rPr lang="ru-RU" altLang="ru-RU" sz="2200" dirty="0" smtClean="0"/>
              <a:t>штраф для должностных лиц </a:t>
            </a:r>
            <a:r>
              <a:rPr lang="ru-RU" altLang="ru-RU" sz="2200" dirty="0" smtClean="0">
                <a:solidFill>
                  <a:srgbClr val="C00000"/>
                </a:solidFill>
              </a:rPr>
              <a:t>1% </a:t>
            </a:r>
            <a:r>
              <a:rPr lang="ru-RU" altLang="ru-RU" sz="2200" dirty="0" smtClean="0">
                <a:solidFill>
                  <a:schemeClr val="accent6"/>
                </a:solidFill>
              </a:rPr>
              <a:t>от начальной цены контракта</a:t>
            </a:r>
            <a:br>
              <a:rPr lang="ru-RU" altLang="ru-RU" sz="2200" dirty="0" smtClean="0">
                <a:solidFill>
                  <a:schemeClr val="accent6"/>
                </a:solidFill>
              </a:rPr>
            </a:br>
            <a:r>
              <a:rPr lang="ru-RU" altLang="ru-RU" sz="2200" dirty="0" smtClean="0">
                <a:solidFill>
                  <a:schemeClr val="accent6"/>
                </a:solidFill>
              </a:rPr>
              <a:t>(но не менее </a:t>
            </a:r>
            <a:r>
              <a:rPr lang="ru-RU" altLang="ru-RU" sz="2400" dirty="0" smtClean="0">
                <a:solidFill>
                  <a:srgbClr val="C00000"/>
                </a:solidFill>
              </a:rPr>
              <a:t>5 </a:t>
            </a:r>
            <a:r>
              <a:rPr lang="ru-RU" altLang="ru-RU" sz="2400" dirty="0" smtClean="0">
                <a:solidFill>
                  <a:srgbClr val="C00000"/>
                </a:solidFill>
              </a:rPr>
              <a:t>000 </a:t>
            </a:r>
            <a:r>
              <a:rPr lang="ru-RU" altLang="ru-RU" sz="2200" dirty="0" smtClean="0">
                <a:solidFill>
                  <a:schemeClr val="accent6"/>
                </a:solidFill>
              </a:rPr>
              <a:t>и не более </a:t>
            </a:r>
            <a:r>
              <a:rPr lang="ru-RU" altLang="ru-RU" sz="2400" dirty="0" smtClean="0">
                <a:solidFill>
                  <a:srgbClr val="C00000"/>
                </a:solidFill>
              </a:rPr>
              <a:t>30 </a:t>
            </a:r>
            <a:r>
              <a:rPr lang="ru-RU" altLang="ru-RU" sz="2400" dirty="0" smtClean="0">
                <a:solidFill>
                  <a:srgbClr val="C00000"/>
                </a:solidFill>
              </a:rPr>
              <a:t>000 </a:t>
            </a:r>
            <a:r>
              <a:rPr lang="ru-RU" altLang="ru-RU" sz="2400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200" dirty="0" smtClean="0">
                <a:solidFill>
                  <a:schemeClr val="accent6"/>
                </a:solidFill>
              </a:rPr>
              <a:t>)</a:t>
            </a:r>
            <a:endParaRPr lang="ru-RU" altLang="ru-RU" sz="2200" dirty="0" smtClean="0">
              <a:solidFill>
                <a:schemeClr val="accent6"/>
              </a:solidFill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</a:t>
            </a:r>
            <a:r>
              <a:rPr lang="ru-RU" altLang="ru-RU" b="1" dirty="0" smtClean="0">
                <a:solidFill>
                  <a:schemeClr val="bg1"/>
                </a:solidFill>
              </a:rPr>
              <a:t>ФКС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2780928"/>
            <a:ext cx="8784976" cy="15841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2.1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нарушение требований к содержанию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протокола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 штраф для должностных лиц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10 000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4581128"/>
            <a:ext cx="8712968" cy="1944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3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неразмещение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информации и документов в единой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системе в сфере закупок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 штраф для должностных лиц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50 000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  <a:p>
            <a:pPr lvl="0" algn="ctr" eaLnBrk="0" hangingPunct="0"/>
            <a:r>
              <a:rPr lang="ru-RU" altLang="ru-RU" kern="0" dirty="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штраф для юридических лиц </a:t>
            </a:r>
            <a:r>
              <a:rPr lang="ru-RU" altLang="ru-RU" dirty="0" smtClean="0">
                <a:solidFill>
                  <a:srgbClr val="C00000"/>
                </a:solidFill>
              </a:rPr>
              <a:t>500 </a:t>
            </a:r>
            <a:r>
              <a:rPr lang="ru-RU" altLang="ru-RU" dirty="0">
                <a:solidFill>
                  <a:srgbClr val="C00000"/>
                </a:solidFill>
              </a:rPr>
              <a:t>000 </a:t>
            </a:r>
            <a:r>
              <a:rPr lang="ru-RU" altLang="ru-RU" dirty="0" err="1">
                <a:solidFill>
                  <a:srgbClr val="C00000"/>
                </a:solidFill>
              </a:rPr>
              <a:t>руб</a:t>
            </a: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endParaRPr kumimoji="0" lang="ru-RU" alt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26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856984" cy="1296143"/>
          </a:xfrm>
        </p:spPr>
        <p:txBody>
          <a:bodyPr/>
          <a:lstStyle/>
          <a:p>
            <a:pPr lvl="0">
              <a:defRPr/>
            </a:pPr>
            <a:r>
              <a:rPr lang="ru-RU" altLang="ru-RU" sz="2400" b="1" dirty="0" smtClean="0">
                <a:solidFill>
                  <a:srgbClr val="008080"/>
                </a:solidFill>
              </a:rPr>
              <a:t>Статья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7.30 </a:t>
            </a:r>
            <a:r>
              <a:rPr lang="ru-RU" altLang="ru-RU" sz="2400" dirty="0" err="1" smtClean="0">
                <a:solidFill>
                  <a:schemeClr val="bg2">
                    <a:lumMod val="50000"/>
                  </a:schemeClr>
                </a:solidFill>
              </a:rPr>
              <a:t>КоАП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 РФ </a:t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Часть 4.1 </a:t>
            </a:r>
            <a:r>
              <a:rPr lang="ru-RU" altLang="ru-RU" sz="2400" dirty="0" smtClean="0">
                <a:solidFill>
                  <a:srgbClr val="008080"/>
                </a:solidFill>
              </a:rPr>
              <a:t>– </a:t>
            </a:r>
            <a:r>
              <a:rPr lang="ru-RU" altLang="ru-RU" sz="2400" dirty="0" smtClean="0">
                <a:solidFill>
                  <a:srgbClr val="008080"/>
                </a:solidFill>
              </a:rPr>
              <a:t>незаконное включение в описание объекта ограничивающих участников требований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</a:t>
            </a:r>
            <a:r>
              <a:rPr lang="ru-RU" altLang="ru-RU" sz="2400" dirty="0" smtClean="0"/>
              <a:t> </a:t>
            </a:r>
            <a:r>
              <a:rPr lang="ru-RU" altLang="ru-RU" sz="2400" dirty="0" smtClean="0"/>
              <a:t> </a:t>
            </a:r>
            <a:r>
              <a:rPr lang="ru-RU" altLang="ru-RU" sz="2200" dirty="0" smtClean="0"/>
              <a:t>штраф для должностных лиц </a:t>
            </a:r>
            <a:r>
              <a:rPr lang="ru-RU" altLang="ru-RU" sz="2200" dirty="0" smtClean="0">
                <a:solidFill>
                  <a:srgbClr val="C00000"/>
                </a:solidFill>
              </a:rPr>
              <a:t>1% </a:t>
            </a:r>
            <a:r>
              <a:rPr lang="ru-RU" altLang="ru-RU" sz="2200" dirty="0" smtClean="0">
                <a:solidFill>
                  <a:schemeClr val="accent6"/>
                </a:solidFill>
              </a:rPr>
              <a:t>от начальной цены контракта</a:t>
            </a:r>
            <a:br>
              <a:rPr lang="ru-RU" altLang="ru-RU" sz="2200" dirty="0" smtClean="0">
                <a:solidFill>
                  <a:schemeClr val="accent6"/>
                </a:solidFill>
              </a:rPr>
            </a:br>
            <a:r>
              <a:rPr lang="ru-RU" altLang="ru-RU" sz="2200" dirty="0" smtClean="0">
                <a:solidFill>
                  <a:schemeClr val="accent6"/>
                </a:solidFill>
              </a:rPr>
              <a:t>(но не менее </a:t>
            </a:r>
            <a:r>
              <a:rPr lang="ru-RU" altLang="ru-RU" sz="2400" dirty="0" smtClean="0">
                <a:solidFill>
                  <a:srgbClr val="C00000"/>
                </a:solidFill>
              </a:rPr>
              <a:t>10 000 </a:t>
            </a:r>
            <a:r>
              <a:rPr lang="ru-RU" altLang="ru-RU" sz="2200" dirty="0" smtClean="0">
                <a:solidFill>
                  <a:schemeClr val="accent6"/>
                </a:solidFill>
              </a:rPr>
              <a:t>и не более </a:t>
            </a:r>
            <a:r>
              <a:rPr lang="ru-RU" altLang="ru-RU" sz="2400" dirty="0" smtClean="0">
                <a:solidFill>
                  <a:srgbClr val="C00000"/>
                </a:solidFill>
              </a:rPr>
              <a:t>50 000 </a:t>
            </a:r>
            <a:r>
              <a:rPr lang="ru-RU" altLang="ru-RU" sz="2400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200" dirty="0" smtClean="0">
                <a:solidFill>
                  <a:schemeClr val="accent6"/>
                </a:solidFill>
              </a:rPr>
              <a:t>)</a:t>
            </a:r>
            <a:endParaRPr lang="ru-RU" altLang="ru-RU" sz="2200" dirty="0" smtClean="0">
              <a:solidFill>
                <a:schemeClr val="accent6"/>
              </a:solidFill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</a:t>
            </a:r>
            <a:r>
              <a:rPr lang="ru-RU" altLang="ru-RU" b="1" dirty="0" smtClean="0">
                <a:solidFill>
                  <a:schemeClr val="bg1"/>
                </a:solidFill>
              </a:rPr>
              <a:t>ФКС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2780928"/>
            <a:ext cx="8784976" cy="15841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4.2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утверждение конкурсной документации с нарушениями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 штраф для должностных лиц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3 000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руб</a:t>
            </a:r>
            <a:endParaRPr kumimoji="0" lang="ru-RU" alt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51520" y="4509120"/>
            <a:ext cx="8712968" cy="1944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lvl="0" algn="ctr" eaLnBrk="0" hangingPunct="0"/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6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незаконное отклонение или незаконный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допуск заявки на участие в запросе котировок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lang="ru-RU" altLang="ru-RU" dirty="0" smtClean="0"/>
              <a:t> </a:t>
            </a:r>
            <a:r>
              <a:rPr lang="ru-RU" altLang="ru-RU" dirty="0">
                <a:solidFill>
                  <a:schemeClr val="accent6"/>
                </a:solidFill>
              </a:rPr>
              <a:t>штраф для должностных лиц </a:t>
            </a:r>
            <a:r>
              <a:rPr lang="ru-RU" altLang="ru-RU" dirty="0" smtClean="0">
                <a:solidFill>
                  <a:srgbClr val="C00000"/>
                </a:solidFill>
              </a:rPr>
              <a:t>5% </a:t>
            </a:r>
            <a:r>
              <a:rPr lang="ru-RU" altLang="ru-RU" dirty="0" smtClean="0">
                <a:solidFill>
                  <a:schemeClr val="accent6"/>
                </a:solidFill>
              </a:rPr>
              <a:t>от начальной цены контракта (но не более </a:t>
            </a:r>
            <a:r>
              <a:rPr lang="ru-RU" altLang="ru-RU" dirty="0" smtClean="0">
                <a:solidFill>
                  <a:srgbClr val="C00000"/>
                </a:solidFill>
              </a:rPr>
              <a:t>30 000 </a:t>
            </a:r>
            <a:r>
              <a:rPr lang="ru-RU" altLang="ru-RU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dirty="0" smtClean="0">
                <a:solidFill>
                  <a:schemeClr val="accent6"/>
                </a:solidFill>
              </a:rPr>
              <a:t>)</a:t>
            </a:r>
            <a:endParaRPr kumimoji="0" lang="ru-RU" alt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27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8856984" cy="1584176"/>
          </a:xfrm>
        </p:spPr>
        <p:txBody>
          <a:bodyPr/>
          <a:lstStyle/>
          <a:p>
            <a:pPr lvl="0">
              <a:defRPr/>
            </a:pPr>
            <a:r>
              <a:rPr lang="ru-RU" altLang="ru-RU" sz="2400" b="1" dirty="0" smtClean="0">
                <a:solidFill>
                  <a:srgbClr val="008080"/>
                </a:solidFill>
              </a:rPr>
              <a:t>Статья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7.30 </a:t>
            </a:r>
            <a:r>
              <a:rPr lang="ru-RU" altLang="ru-RU" sz="2400" dirty="0" err="1" smtClean="0">
                <a:solidFill>
                  <a:schemeClr val="bg2">
                    <a:lumMod val="50000"/>
                  </a:schemeClr>
                </a:solidFill>
              </a:rPr>
              <a:t>КоАП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 РФ </a:t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2400" dirty="0" smtClean="0">
                <a:solidFill>
                  <a:schemeClr val="bg2">
                    <a:lumMod val="75000"/>
                  </a:schemeClr>
                </a:solidFill>
              </a:rPr>
              <a:t>Часть 7, часть 11 </a:t>
            </a:r>
            <a:r>
              <a:rPr lang="ru-RU" altLang="ru-RU" sz="2400" dirty="0" smtClean="0">
                <a:solidFill>
                  <a:srgbClr val="008080"/>
                </a:solidFill>
              </a:rPr>
              <a:t>– </a:t>
            </a:r>
            <a:r>
              <a:rPr lang="ru-RU" altLang="ru-RU" sz="2400" dirty="0" smtClean="0">
                <a:solidFill>
                  <a:srgbClr val="008080"/>
                </a:solidFill>
              </a:rPr>
              <a:t>незаконное признание победителя или</a:t>
            </a:r>
            <a:r>
              <a:rPr lang="ru-RU" altLang="ru-RU" sz="2400" dirty="0" smtClean="0">
                <a:solidFill>
                  <a:srgbClr val="008080"/>
                </a:solidFill>
              </a:rPr>
              <a:t> закупка у СМП в размере менее, чем предусмотрено </a:t>
            </a:r>
            <a:r>
              <a:rPr lang="ru-RU" altLang="ru-RU" sz="2400" dirty="0" smtClean="0">
                <a:solidFill>
                  <a:srgbClr val="008080"/>
                </a:solidFill>
              </a:rPr>
              <a:t>ФКС</a:t>
            </a:r>
            <a:r>
              <a:rPr lang="ru-RU" altLang="ru-RU" sz="2400" b="1" dirty="0" smtClean="0">
                <a:solidFill>
                  <a:srgbClr val="008080"/>
                </a:solidFill>
              </a:rPr>
              <a:t/>
            </a:r>
            <a:br>
              <a:rPr lang="ru-RU" altLang="ru-RU" sz="2400" b="1" dirty="0" smtClean="0">
                <a:solidFill>
                  <a:srgbClr val="008080"/>
                </a:solidFill>
              </a:rPr>
            </a:br>
            <a:r>
              <a:rPr lang="ru-RU" altLang="ru-RU" sz="2400" dirty="0" smtClean="0"/>
              <a:t> </a:t>
            </a:r>
            <a:r>
              <a:rPr lang="ru-RU" altLang="ru-RU" sz="2400" dirty="0" smtClean="0"/>
              <a:t> </a:t>
            </a:r>
            <a:r>
              <a:rPr lang="ru-RU" altLang="ru-RU" sz="2400" dirty="0" smtClean="0"/>
              <a:t> </a:t>
            </a:r>
            <a:r>
              <a:rPr lang="ru-RU" altLang="ru-RU" sz="2200" dirty="0" smtClean="0"/>
              <a:t>штраф для должностных лиц </a:t>
            </a:r>
            <a:r>
              <a:rPr lang="ru-RU" altLang="ru-RU" sz="2400" dirty="0" smtClean="0">
                <a:solidFill>
                  <a:srgbClr val="C00000"/>
                </a:solidFill>
              </a:rPr>
              <a:t>50 000 </a:t>
            </a:r>
            <a:r>
              <a:rPr lang="ru-RU" altLang="ru-RU" sz="2400" dirty="0" err="1" smtClean="0">
                <a:solidFill>
                  <a:srgbClr val="C00000"/>
                </a:solidFill>
              </a:rPr>
              <a:t>руб</a:t>
            </a:r>
            <a:endParaRPr lang="ru-RU" altLang="ru-RU" sz="2200" dirty="0" smtClean="0">
              <a:solidFill>
                <a:schemeClr val="accent6"/>
              </a:solidFill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</a:t>
            </a:r>
            <a:r>
              <a:rPr lang="ru-RU" altLang="ru-RU" b="1" dirty="0" smtClean="0">
                <a:solidFill>
                  <a:schemeClr val="bg1"/>
                </a:solidFill>
              </a:rPr>
              <a:t>ФКС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9512" y="2780928"/>
            <a:ext cx="8712968" cy="1944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7.30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lvl="0" algn="ctr" eaLnBrk="0" hangingPunct="0"/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Части 13 и 14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нарушение сроков для подписания протоколов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lang="ru-RU" altLang="ru-RU" dirty="0" smtClean="0"/>
              <a:t> </a:t>
            </a:r>
            <a:r>
              <a:rPr lang="ru-RU" altLang="ru-RU" dirty="0">
                <a:solidFill>
                  <a:schemeClr val="accent6"/>
                </a:solidFill>
              </a:rPr>
              <a:t>штраф для должностных лиц </a:t>
            </a:r>
            <a:r>
              <a:rPr lang="ru-RU" altLang="ru-RU" dirty="0" smtClean="0">
                <a:solidFill>
                  <a:srgbClr val="C00000"/>
                </a:solidFill>
              </a:rPr>
              <a:t>3 </a:t>
            </a:r>
            <a:r>
              <a:rPr lang="ru-RU" altLang="ru-RU" dirty="0">
                <a:solidFill>
                  <a:srgbClr val="C00000"/>
                </a:solidFill>
              </a:rPr>
              <a:t>000 – </a:t>
            </a:r>
            <a:r>
              <a:rPr lang="ru-RU" altLang="ru-RU" dirty="0" smtClean="0">
                <a:solidFill>
                  <a:srgbClr val="C00000"/>
                </a:solidFill>
              </a:rPr>
              <a:t>30 </a:t>
            </a:r>
            <a:r>
              <a:rPr lang="ru-RU" altLang="ru-RU" dirty="0">
                <a:solidFill>
                  <a:srgbClr val="C00000"/>
                </a:solidFill>
              </a:rPr>
              <a:t>000 </a:t>
            </a:r>
            <a:r>
              <a:rPr lang="ru-RU" altLang="ru-RU" dirty="0" err="1">
                <a:solidFill>
                  <a:srgbClr val="C00000"/>
                </a:solidFill>
              </a:rPr>
              <a:t>руб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  <a:endParaRPr kumimoji="0" lang="ru-RU" alt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7504" y="5013176"/>
            <a:ext cx="8856984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7.31 КоАП РФ </a:t>
            </a:r>
            <a:b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2</a:t>
            </a: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ненаправление или несвоевременное направление в срок информации для включения в РНП</a:t>
            </a:r>
            <a:r>
              <a:rPr kumimoji="0" lang="ru-RU" alt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  </a:t>
            </a:r>
            <a:r>
              <a:rPr kumimoji="0" lang="ru-RU" altLang="ru-RU" sz="2200" b="0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штраф для должностных лиц </a:t>
            </a:r>
            <a:r>
              <a:rPr kumimoji="0" lang="ru-RU" altLang="ru-RU" sz="24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20 000 руб</a:t>
            </a:r>
            <a:endParaRPr kumimoji="0" lang="ru-RU" alt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28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Санкции за нарушение </a:t>
            </a:r>
            <a:r>
              <a:rPr lang="ru-RU" altLang="ru-RU" b="1" dirty="0" smtClean="0">
                <a:solidFill>
                  <a:schemeClr val="bg1"/>
                </a:solidFill>
              </a:rPr>
              <a:t>ФКС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980728"/>
            <a:ext cx="8784976" cy="2304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7.32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lvl="0" algn="ctr" eaLnBrk="0" hangingPunct="0"/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1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заключение контракта с нарушением условий определения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поставщика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r>
              <a:rPr lang="ru-RU" altLang="ru-RU" sz="2000" dirty="0">
                <a:solidFill>
                  <a:schemeClr val="accent6"/>
                </a:solidFill>
              </a:rPr>
              <a:t>штраф для должностных лиц </a:t>
            </a:r>
            <a:r>
              <a:rPr lang="ru-RU" altLang="ru-RU" sz="2000" dirty="0" smtClean="0">
                <a:solidFill>
                  <a:srgbClr val="C00000"/>
                </a:solidFill>
              </a:rPr>
              <a:t>1% </a:t>
            </a:r>
            <a:r>
              <a:rPr lang="ru-RU" altLang="ru-RU" sz="2000" dirty="0" smtClean="0">
                <a:solidFill>
                  <a:schemeClr val="accent6"/>
                </a:solidFill>
              </a:rPr>
              <a:t>от начальной цены контракта</a:t>
            </a:r>
            <a:br>
              <a:rPr lang="ru-RU" altLang="ru-RU" sz="2000" dirty="0" smtClean="0">
                <a:solidFill>
                  <a:schemeClr val="accent6"/>
                </a:solidFill>
              </a:rPr>
            </a:br>
            <a:r>
              <a:rPr lang="ru-RU" altLang="ru-RU" sz="2000" dirty="0" smtClean="0">
                <a:solidFill>
                  <a:schemeClr val="accent6"/>
                </a:solidFill>
              </a:rPr>
              <a:t>(но не менее </a:t>
            </a:r>
            <a:r>
              <a:rPr lang="ru-RU" altLang="ru-RU" sz="2000" dirty="0" smtClean="0">
                <a:solidFill>
                  <a:srgbClr val="C00000"/>
                </a:solidFill>
              </a:rPr>
              <a:t>5 000 </a:t>
            </a:r>
            <a:r>
              <a:rPr lang="ru-RU" altLang="ru-RU" sz="2000" dirty="0" smtClean="0">
                <a:solidFill>
                  <a:schemeClr val="accent6"/>
                </a:solidFill>
              </a:rPr>
              <a:t>и не более </a:t>
            </a:r>
            <a:r>
              <a:rPr lang="ru-RU" altLang="ru-RU" sz="2000" dirty="0" smtClean="0">
                <a:solidFill>
                  <a:srgbClr val="C00000"/>
                </a:solidFill>
              </a:rPr>
              <a:t>30 000 </a:t>
            </a:r>
            <a:r>
              <a:rPr lang="ru-RU" altLang="ru-RU" sz="2000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000" dirty="0" smtClean="0">
                <a:solidFill>
                  <a:schemeClr val="accent6"/>
                </a:solidFill>
              </a:rPr>
              <a:t>)</a:t>
            </a:r>
          </a:p>
          <a:p>
            <a:pPr lvl="0" algn="ctr" eaLnBrk="0" hangingPunct="0"/>
            <a:r>
              <a:rPr lang="ru-RU" altLang="ru-RU" sz="2000" dirty="0" smtClean="0">
                <a:solidFill>
                  <a:schemeClr val="accent6"/>
                </a:solidFill>
              </a:rPr>
              <a:t>штраф для юридических лиц </a:t>
            </a:r>
            <a:r>
              <a:rPr lang="ru-RU" altLang="ru-RU" sz="2000" dirty="0" smtClean="0">
                <a:solidFill>
                  <a:srgbClr val="C00000"/>
                </a:solidFill>
              </a:rPr>
              <a:t>1% </a:t>
            </a:r>
            <a:r>
              <a:rPr lang="ru-RU" altLang="ru-RU" sz="2000" dirty="0" smtClean="0">
                <a:solidFill>
                  <a:schemeClr val="accent6"/>
                </a:solidFill>
              </a:rPr>
              <a:t>от начальной цены контракта</a:t>
            </a:r>
            <a:br>
              <a:rPr lang="ru-RU" altLang="ru-RU" sz="2000" dirty="0" smtClean="0">
                <a:solidFill>
                  <a:schemeClr val="accent6"/>
                </a:solidFill>
              </a:rPr>
            </a:br>
            <a:r>
              <a:rPr lang="ru-RU" altLang="ru-RU" sz="2000" dirty="0" smtClean="0">
                <a:solidFill>
                  <a:schemeClr val="accent6"/>
                </a:solidFill>
              </a:rPr>
              <a:t>(но не менее </a:t>
            </a:r>
            <a:r>
              <a:rPr lang="ru-RU" altLang="ru-RU" sz="2000" dirty="0" smtClean="0">
                <a:solidFill>
                  <a:srgbClr val="C00000"/>
                </a:solidFill>
              </a:rPr>
              <a:t>50 000 </a:t>
            </a:r>
            <a:r>
              <a:rPr lang="ru-RU" altLang="ru-RU" sz="2000" dirty="0" smtClean="0">
                <a:solidFill>
                  <a:schemeClr val="accent6"/>
                </a:solidFill>
              </a:rPr>
              <a:t>и не более </a:t>
            </a:r>
            <a:r>
              <a:rPr lang="ru-RU" altLang="ru-RU" sz="2000" dirty="0" smtClean="0">
                <a:solidFill>
                  <a:srgbClr val="C00000"/>
                </a:solidFill>
              </a:rPr>
              <a:t>300 000 </a:t>
            </a:r>
            <a:r>
              <a:rPr lang="ru-RU" altLang="ru-RU" sz="2000" dirty="0" err="1" smtClean="0">
                <a:solidFill>
                  <a:srgbClr val="C00000"/>
                </a:solidFill>
              </a:rPr>
              <a:t>руб</a:t>
            </a:r>
            <a:r>
              <a:rPr lang="ru-RU" altLang="ru-RU" sz="2000" dirty="0" smtClean="0">
                <a:solidFill>
                  <a:schemeClr val="accent6"/>
                </a:solidFill>
              </a:rPr>
              <a:t>)</a:t>
            </a:r>
            <a:endParaRPr kumimoji="0" lang="ru-RU" alt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3528" y="3429000"/>
            <a:ext cx="8568952" cy="11521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7.32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lvl="0" algn="ctr" eaLnBrk="0" hangingPunct="0"/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3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нарушение сроков заключения контракта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lang="ru-RU" altLang="ru-RU" dirty="0" smtClean="0"/>
              <a:t> </a:t>
            </a:r>
            <a:r>
              <a:rPr lang="ru-RU" altLang="ru-RU" dirty="0">
                <a:solidFill>
                  <a:schemeClr val="accent6"/>
                </a:solidFill>
              </a:rPr>
              <a:t>штраф для должностных лиц </a:t>
            </a:r>
            <a:r>
              <a:rPr lang="ru-RU" altLang="ru-RU" dirty="0" smtClean="0">
                <a:solidFill>
                  <a:srgbClr val="C00000"/>
                </a:solidFill>
              </a:rPr>
              <a:t>50 000</a:t>
            </a:r>
            <a:endParaRPr kumimoji="0" lang="ru-RU" altLang="ru-RU" sz="2800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4725144"/>
            <a:ext cx="8568952" cy="18722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Статья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7.32 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КоАП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 РФ </a:t>
            </a:r>
          </a:p>
          <a:p>
            <a:pPr lvl="0" algn="ctr" eaLnBrk="0" hangingPunct="0"/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Часть 6 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– нарушение порядка </a:t>
            </a:r>
            <a:r>
              <a:rPr kumimoji="0" lang="ru-RU" altLang="ru-RU" sz="2400" b="0" i="0" u="none" strike="noStrike" kern="0" cap="none" spc="0" normalizeH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расторжения контракта при одностороннем отказе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/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</a:br>
            <a:r>
              <a:rPr lang="ru-RU" altLang="ru-RU" dirty="0" smtClean="0"/>
              <a:t> </a:t>
            </a:r>
            <a:r>
              <a:rPr lang="ru-RU" altLang="ru-RU" dirty="0">
                <a:solidFill>
                  <a:schemeClr val="accent6"/>
                </a:solidFill>
              </a:rPr>
              <a:t>штраф для должностных лиц </a:t>
            </a:r>
            <a:r>
              <a:rPr lang="ru-RU" altLang="ru-RU" dirty="0" smtClean="0">
                <a:solidFill>
                  <a:srgbClr val="C00000"/>
                </a:solidFill>
              </a:rPr>
              <a:t>50 000</a:t>
            </a:r>
          </a:p>
          <a:p>
            <a:pPr lvl="0" algn="ctr" eaLnBrk="0" hangingPunct="0"/>
            <a:r>
              <a:rPr lang="ru-RU" altLang="ru-RU" dirty="0" smtClean="0">
                <a:solidFill>
                  <a:schemeClr val="accent6"/>
                </a:solidFill>
              </a:rPr>
              <a:t>штраф для юридических лиц </a:t>
            </a:r>
            <a:r>
              <a:rPr lang="ru-RU" altLang="ru-RU" dirty="0" smtClean="0">
                <a:solidFill>
                  <a:srgbClr val="C00000"/>
                </a:solidFill>
              </a:rPr>
              <a:t>200 000</a:t>
            </a:r>
            <a:endParaRPr kumimoji="0" lang="ru-RU" altLang="ru-RU" i="0" u="none" strike="noStrike" kern="0" cap="none" spc="0" normalizeH="0" baseline="0" noProof="0" dirty="0" smtClean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964DB-3047-4A71-880D-320C8FC37935}" type="slidenum">
              <a:rPr lang="en-US" alt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29</a:t>
            </a:fld>
            <a:endParaRPr lang="en-US" alt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683568" y="3284984"/>
            <a:ext cx="7929563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dirty="0" smtClean="0">
                <a:solidFill>
                  <a:srgbClr val="333399"/>
                </a:solidFill>
              </a:rPr>
              <a:t>Распространенные нарушения: </a:t>
            </a:r>
          </a:p>
          <a:p>
            <a:pPr>
              <a:lnSpc>
                <a:spcPts val="2700"/>
              </a:lnSpc>
            </a:pPr>
            <a:r>
              <a:rPr lang="ru-RU" altLang="ru-RU" sz="2000" dirty="0" smtClean="0">
                <a:solidFill>
                  <a:srgbClr val="333399"/>
                </a:solidFill>
              </a:rPr>
              <a:t>     Размещение информации в единой информационной системе закупок с нарушениями – </a:t>
            </a:r>
            <a:r>
              <a:rPr lang="ru-RU" altLang="ru-RU" sz="2000" b="1" dirty="0" smtClean="0">
                <a:solidFill>
                  <a:srgbClr val="008080"/>
                </a:solidFill>
              </a:rPr>
              <a:t>11%</a:t>
            </a:r>
          </a:p>
          <a:p>
            <a:pPr>
              <a:lnSpc>
                <a:spcPts val="2700"/>
              </a:lnSpc>
            </a:pPr>
            <a:r>
              <a:rPr lang="ru-RU" altLang="ru-RU" sz="2000" dirty="0" smtClean="0">
                <a:solidFill>
                  <a:srgbClr val="333399"/>
                </a:solidFill>
              </a:rPr>
              <a:t>     Незаконное признание заявки соответствующей документации (и наоборот) – </a:t>
            </a:r>
            <a:r>
              <a:rPr lang="ru-RU" altLang="ru-RU" sz="2000" b="1" dirty="0">
                <a:solidFill>
                  <a:srgbClr val="008080"/>
                </a:solidFill>
              </a:rPr>
              <a:t>39%</a:t>
            </a:r>
          </a:p>
          <a:p>
            <a:pPr>
              <a:lnSpc>
                <a:spcPts val="2700"/>
              </a:lnSpc>
            </a:pPr>
            <a:r>
              <a:rPr lang="ru-RU" altLang="ru-RU" sz="2000" dirty="0" smtClean="0">
                <a:solidFill>
                  <a:srgbClr val="333399"/>
                </a:solidFill>
              </a:rPr>
              <a:t>     Включение требований, ограничивающих участников – </a:t>
            </a:r>
            <a:r>
              <a:rPr lang="ru-RU" altLang="ru-RU" sz="2000" b="1" dirty="0">
                <a:solidFill>
                  <a:srgbClr val="008080"/>
                </a:solidFill>
              </a:rPr>
              <a:t>14%</a:t>
            </a:r>
          </a:p>
          <a:p>
            <a:pPr>
              <a:lnSpc>
                <a:spcPts val="2700"/>
              </a:lnSpc>
            </a:pPr>
            <a:r>
              <a:rPr lang="ru-RU" altLang="ru-RU" sz="2000" dirty="0" smtClean="0">
                <a:solidFill>
                  <a:srgbClr val="333399"/>
                </a:solidFill>
              </a:rPr>
              <a:t>     Утверждение документации с нарушениями – </a:t>
            </a:r>
            <a:r>
              <a:rPr lang="ru-RU" altLang="ru-RU" sz="2000" b="1" dirty="0">
                <a:solidFill>
                  <a:srgbClr val="008080"/>
                </a:solidFill>
              </a:rPr>
              <a:t>23%</a:t>
            </a:r>
          </a:p>
          <a:p>
            <a:pPr>
              <a:lnSpc>
                <a:spcPts val="2700"/>
              </a:lnSpc>
            </a:pPr>
            <a:r>
              <a:rPr lang="ru-RU" altLang="ru-RU" sz="2000" dirty="0" smtClean="0">
                <a:solidFill>
                  <a:srgbClr val="333399"/>
                </a:solidFill>
              </a:rPr>
              <a:t>     Непредставление или несвоевременное представление информации для включения в РНП – </a:t>
            </a:r>
            <a:r>
              <a:rPr lang="ru-RU" altLang="ru-RU" sz="2000" b="1" dirty="0">
                <a:solidFill>
                  <a:srgbClr val="008080"/>
                </a:solidFill>
              </a:rPr>
              <a:t>9%</a:t>
            </a:r>
          </a:p>
          <a:p>
            <a:endParaRPr lang="en-US" altLang="ru-RU" sz="2200" b="1" dirty="0">
              <a:solidFill>
                <a:srgbClr val="FF0066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b="1" dirty="0" smtClean="0">
                <a:solidFill>
                  <a:schemeClr val="bg1"/>
                </a:solidFill>
              </a:rPr>
              <a:t>Пресечение нарушений ФКС</a:t>
            </a:r>
            <a:endParaRPr lang="en-US" altLang="ru-RU" b="1" dirty="0">
              <a:solidFill>
                <a:schemeClr val="bg1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3568" y="980728"/>
            <a:ext cx="7929563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2016 год, 191 административное дело, </a:t>
            </a:r>
          </a:p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107 постановлений – </a:t>
            </a:r>
            <a:r>
              <a:rPr lang="ru-RU" altLang="ru-RU" b="1" dirty="0" smtClean="0">
                <a:solidFill>
                  <a:srgbClr val="008080"/>
                </a:solidFill>
              </a:rPr>
              <a:t>1 835 000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рублей штрафов</a:t>
            </a:r>
          </a:p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Оплачено - </a:t>
            </a:r>
            <a:r>
              <a:rPr lang="ru-RU" altLang="ru-RU" b="1" dirty="0" smtClean="0">
                <a:solidFill>
                  <a:srgbClr val="008080"/>
                </a:solidFill>
              </a:rPr>
              <a:t>1 462 000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рубля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3568" y="2348880"/>
            <a:ext cx="7929563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2017 год, 61 дело, 38 постановлений – </a:t>
            </a:r>
            <a:r>
              <a:rPr lang="ru-RU" altLang="ru-RU" b="1" dirty="0" smtClean="0">
                <a:solidFill>
                  <a:srgbClr val="008080"/>
                </a:solidFill>
              </a:rPr>
              <a:t>351 000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рублей штрафов</a:t>
            </a:r>
          </a:p>
        </p:txBody>
      </p:sp>
      <p:pic>
        <p:nvPicPr>
          <p:cNvPr id="12" name="Рисунок 11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717032"/>
            <a:ext cx="288032" cy="354678"/>
          </a:xfrm>
          <a:prstGeom prst="rect">
            <a:avLst/>
          </a:prstGeom>
        </p:spPr>
      </p:pic>
      <p:pic>
        <p:nvPicPr>
          <p:cNvPr id="13" name="Рисунок 12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365104"/>
            <a:ext cx="288032" cy="354678"/>
          </a:xfrm>
          <a:prstGeom prst="rect">
            <a:avLst/>
          </a:prstGeom>
        </p:spPr>
      </p:pic>
      <p:pic>
        <p:nvPicPr>
          <p:cNvPr id="14" name="Рисунок 13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085184"/>
            <a:ext cx="288032" cy="354678"/>
          </a:xfrm>
          <a:prstGeom prst="rect">
            <a:avLst/>
          </a:prstGeom>
        </p:spPr>
      </p:pic>
      <p:pic>
        <p:nvPicPr>
          <p:cNvPr id="15" name="Рисунок 14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445224"/>
            <a:ext cx="288032" cy="354678"/>
          </a:xfrm>
          <a:prstGeom prst="rect">
            <a:avLst/>
          </a:prstGeom>
        </p:spPr>
      </p:pic>
      <p:pic>
        <p:nvPicPr>
          <p:cNvPr id="16" name="Рисунок 15" descr="galo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805264"/>
            <a:ext cx="288032" cy="354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3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3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" y="836712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О судебной практике управления и статистике по обжалуемым делам </a:t>
            </a:r>
            <a:endParaRPr lang="ru-RU" sz="36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727200" y="5445125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Ведущий специалист-эксперт</a:t>
            </a:r>
          </a:p>
          <a:p>
            <a:pPr algn="r">
              <a:defRPr/>
            </a:pPr>
            <a:r>
              <a:rPr lang="ru-RU" dirty="0">
                <a:solidFill>
                  <a:srgbClr val="333399"/>
                </a:solidFill>
                <a:latin typeface="+mn-lt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тдела судебной и правовой работы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Ильина Светлана Юрьевна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 descr="1_2_yarivanovich_femida_zakon_sud_prigovor_pravosudie.jpg"/>
          <p:cNvPicPr>
            <a:picLocks noChangeAspect="1"/>
          </p:cNvPicPr>
          <p:nvPr/>
        </p:nvPicPr>
        <p:blipFill>
          <a:blip r:embed="rId2" cstate="print"/>
          <a:srcRect b="3818"/>
          <a:stretch>
            <a:fillRect/>
          </a:stretch>
        </p:blipFill>
        <p:spPr>
          <a:xfrm>
            <a:off x="179512" y="1916832"/>
            <a:ext cx="562903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15684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333399"/>
                </a:solidFill>
                <a:ea typeface="ＭＳ Ｐゴシック" pitchFamily="34" charset="-128"/>
              </a:rPr>
              <a:t>БЛОК ВОПРОСОВ</a:t>
            </a:r>
            <a:endParaRPr lang="ru-RU" sz="4000" b="1" dirty="0">
              <a:solidFill>
                <a:srgbClr val="333399"/>
              </a:solidFill>
            </a:endParaRPr>
          </a:p>
        </p:txBody>
      </p:sp>
      <p:pic>
        <p:nvPicPr>
          <p:cNvPr id="12291" name="Picture 15" descr="Tw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51371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2836863" y="5065713"/>
            <a:ext cx="37734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  <a:ea typeface="ＭＳ Ｐゴシック" pitchFamily="34" charset="-128"/>
              </a:rPr>
              <a:t>ufas_kem</a:t>
            </a:r>
          </a:p>
        </p:txBody>
      </p:sp>
      <p:pic>
        <p:nvPicPr>
          <p:cNvPr id="12293" name="Picture 13" descr="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92271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2843213" y="3933825"/>
            <a:ext cx="673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99"/>
                </a:solidFill>
                <a:ea typeface="ＭＳ Ｐゴシック" pitchFamily="34" charset="-128"/>
              </a:rPr>
              <a:t>KemerovskoeUFASRussia</a:t>
            </a:r>
          </a:p>
        </p:txBody>
      </p:sp>
      <p:pic>
        <p:nvPicPr>
          <p:cNvPr id="12295" name="Picture 5" descr="FAS-logo-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636838"/>
            <a:ext cx="57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2836863" y="2708275"/>
            <a:ext cx="4713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  <a:ea typeface="ＭＳ Ｐゴシック" pitchFamily="34" charset="-128"/>
              </a:rPr>
              <a:t>kemerovo.fas.gov.ru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7040" y="2780928"/>
            <a:ext cx="5695280" cy="2847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7DBF300-3A59-4EB4-BE36-81DAD1F3BB01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31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B650C5D-7229-4863-A066-5E0C16D132E5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31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7413" name="Прямоугольник 7"/>
          <p:cNvSpPr>
            <a:spLocks noChangeArrowheads="1"/>
          </p:cNvSpPr>
          <p:nvPr/>
        </p:nvSpPr>
        <p:spPr bwMode="auto">
          <a:xfrm>
            <a:off x="107504" y="790833"/>
            <a:ext cx="890949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Взаимодействие </a:t>
            </a:r>
          </a:p>
          <a:p>
            <a:pPr algn="r">
              <a:defRPr/>
            </a:pPr>
            <a:r>
              <a:rPr lang="ru-RU" sz="32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с антимонопольным органом </a:t>
            </a:r>
          </a:p>
          <a:p>
            <a:pPr algn="r">
              <a:defRPr/>
            </a:pPr>
            <a:r>
              <a:rPr lang="ru-RU" sz="32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в ходе работы в сфере </a:t>
            </a:r>
          </a:p>
          <a:p>
            <a:pPr algn="r">
              <a:defRPr/>
            </a:pPr>
            <a:r>
              <a:rPr lang="ru-RU" sz="32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защиты предпринимательства</a:t>
            </a:r>
            <a:endParaRPr lang="ru-RU" sz="32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0" y="3929063"/>
            <a:ext cx="269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727200" y="5517232"/>
            <a:ext cx="741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Уполномоченный по правам предпринимателей </a:t>
            </a: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в Кемеровской области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err="1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Латышенко</a:t>
            </a: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 Елена Петровна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15684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333399"/>
                </a:solidFill>
                <a:ea typeface="ＭＳ Ｐゴシック" pitchFamily="34" charset="-128"/>
              </a:rPr>
              <a:t>СПАСИБО ЗА ВНИМАНИЕ!</a:t>
            </a:r>
            <a:endParaRPr lang="ru-RU" sz="4000" b="1">
              <a:solidFill>
                <a:srgbClr val="333399"/>
              </a:solidFill>
            </a:endParaRPr>
          </a:p>
        </p:txBody>
      </p:sp>
      <p:pic>
        <p:nvPicPr>
          <p:cNvPr id="12291" name="Picture 15" descr="Tw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51371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2836863" y="5065713"/>
            <a:ext cx="37734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  <a:ea typeface="ＭＳ Ｐゴシック" pitchFamily="34" charset="-128"/>
              </a:rPr>
              <a:t>ufas_kem</a:t>
            </a:r>
          </a:p>
        </p:txBody>
      </p:sp>
      <p:pic>
        <p:nvPicPr>
          <p:cNvPr id="12293" name="Picture 13" descr="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92271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2843213" y="3933825"/>
            <a:ext cx="6731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99"/>
                </a:solidFill>
                <a:ea typeface="ＭＳ Ｐゴシック" pitchFamily="34" charset="-128"/>
              </a:rPr>
              <a:t>KemerovskoeUFASRussia</a:t>
            </a:r>
          </a:p>
        </p:txBody>
      </p:sp>
      <p:pic>
        <p:nvPicPr>
          <p:cNvPr id="12295" name="Picture 5" descr="FAS-logo-col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636838"/>
            <a:ext cx="577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2836863" y="2708275"/>
            <a:ext cx="4713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333399"/>
                </a:solidFill>
                <a:ea typeface="ＭＳ Ｐゴシック" pitchFamily="34" charset="-128"/>
              </a:rPr>
              <a:t>kemerovo.fas.gov.ru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6"/>
          <p:cNvSpPr>
            <a:spLocks noChangeArrowheads="1"/>
          </p:cNvSpPr>
          <p:nvPr/>
        </p:nvSpPr>
        <p:spPr bwMode="auto">
          <a:xfrm>
            <a:off x="228600" y="20574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lnSpc>
                <a:spcPts val="2400"/>
              </a:lnSpc>
              <a:spcBef>
                <a:spcPts val="600"/>
              </a:spcBef>
              <a:buFontTx/>
              <a:buChar char="•"/>
            </a:pPr>
            <a:endParaRPr lang="en-US">
              <a:solidFill>
                <a:srgbClr val="000090"/>
              </a:solidFill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8E3B030-0295-40BA-8F7B-5420FEB5C683}" type="slidenum">
              <a:rPr lang="ru-RU" sz="1600">
                <a:solidFill>
                  <a:schemeClr val="bg1"/>
                </a:solidFill>
              </a:rPr>
              <a:pPr algn="r"/>
              <a:t>4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44450"/>
            <a:ext cx="9324528" cy="432222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2600" b="1" dirty="0" smtClean="0">
                <a:solidFill>
                  <a:schemeClr val="bg1"/>
                </a:solidFill>
              </a:rPr>
              <a:t>Количество </a:t>
            </a:r>
            <a:r>
              <a:rPr lang="ru-RU" sz="2600" b="1" dirty="0" smtClean="0">
                <a:solidFill>
                  <a:schemeClr val="bg1"/>
                </a:solidFill>
              </a:rPr>
              <a:t>рассмотренных судебных дел за 2016 </a:t>
            </a:r>
            <a:r>
              <a:rPr lang="ru-RU" sz="2600" b="1" dirty="0" smtClean="0">
                <a:solidFill>
                  <a:schemeClr val="bg1"/>
                </a:solidFill>
              </a:rPr>
              <a:t>год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1268760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ED372-CDCC-4C47-BC2D-6601F5F13D6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196752"/>
          <a:ext cx="9144000" cy="521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80528" y="44450"/>
            <a:ext cx="9324528" cy="43222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MS PGothic" pitchFamily="34" charset="-128"/>
              </a:rPr>
              <a:t>Итоги рассмотренных судебных дел за 2016 год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DED372-CDCC-4C47-BC2D-6601F5F13D6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59024" y="188640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ru-RU" b="1" kern="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Количество </a:t>
            </a:r>
            <a:r>
              <a:rPr lang="ru-RU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судебных </a:t>
            </a:r>
            <a:r>
              <a:rPr lang="ru-RU" b="1" kern="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дел </a:t>
            </a:r>
            <a:r>
              <a:rPr lang="ru-RU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в </a:t>
            </a:r>
            <a:r>
              <a:rPr lang="ru-RU" b="1" kern="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1 </a:t>
            </a:r>
            <a:r>
              <a:rPr lang="ru-RU" b="1" kern="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полугодии </a:t>
            </a:r>
            <a:r>
              <a:rPr lang="ru-RU" b="1" kern="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MS PGothic" pitchFamily="34" charset="-128"/>
              </a:rPr>
              <a:t>2017 года</a:t>
            </a:r>
            <a:endParaRPr lang="ru-RU" b="1" kern="0" dirty="0">
              <a:solidFill>
                <a:schemeClr val="bg1"/>
              </a:solidFill>
              <a:latin typeface="+mj-lt"/>
              <a:ea typeface="ＭＳ Ｐゴシック" pitchFamily="34" charset="-128"/>
              <a:cs typeface="MS PGothic" pitchFamily="34" charset="-128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1484784"/>
          <a:ext cx="9144000" cy="48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968F13-8E83-4C9F-A01D-B4C5861F5F87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7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609600"/>
          </a:xfrm>
        </p:spPr>
        <p:txBody>
          <a:bodyPr/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ru-RU" sz="3100" b="1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59B42D-F44E-471F-89D8-F960DF935414}" type="slidenum">
              <a:rPr lang="ru-RU" sz="1600">
                <a:solidFill>
                  <a:schemeClr val="bg1"/>
                </a:solidFill>
                <a:ea typeface="ＭＳ Ｐゴシック" pitchFamily="34" charset="-128"/>
              </a:rPr>
              <a:pPr algn="r"/>
              <a:t>7</a:t>
            </a:fld>
            <a:endParaRPr lang="ru-RU" sz="160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1" y="836712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 smtClean="0">
                <a:solidFill>
                  <a:srgbClr val="008080"/>
                </a:solidFill>
                <a:latin typeface="+mj-lt"/>
                <a:cs typeface="Times New Roman" pitchFamily="18" charset="0"/>
              </a:rPr>
              <a:t>Нарушения антимонопольного законодательства. Сговор на торгах</a:t>
            </a:r>
            <a:endParaRPr lang="ru-RU" sz="3600" dirty="0">
              <a:solidFill>
                <a:srgbClr val="00808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727200" y="5733256"/>
            <a:ext cx="741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Начальник отдела ЖКХ, транспорта и связи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dirty="0" smtClean="0">
                <a:solidFill>
                  <a:srgbClr val="333399"/>
                </a:solidFill>
                <a:latin typeface="+mn-lt"/>
                <a:cs typeface="Times New Roman" pitchFamily="18" charset="0"/>
              </a:rPr>
              <a:t>Наумова Валерия Валерьевна</a:t>
            </a:r>
            <a:endParaRPr lang="ru-RU" dirty="0">
              <a:solidFill>
                <a:srgbClr val="333399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 descr="сговор-30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4680520" cy="3120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620688"/>
          </a:xfrm>
        </p:spPr>
        <p:txBody>
          <a:bodyPr/>
          <a:lstStyle/>
          <a:p>
            <a:pPr algn="r" eaLnBrk="1" hangingPunct="1"/>
            <a:r>
              <a:rPr lang="ru-RU" sz="2400" b="1" dirty="0">
                <a:solidFill>
                  <a:schemeClr val="bg1"/>
                </a:solidFill>
                <a:ea typeface="+mj-ea"/>
                <a:cs typeface="+mj-cs"/>
              </a:rPr>
              <a:t>ЧЕМ ОПАСНЫ АНТИКОНКУРЕНТНЫЕ СОГЛАШЕНИЯ</a:t>
            </a:r>
            <a:r>
              <a:rPr lang="ru-RU" sz="2400" b="1" dirty="0" smtClean="0">
                <a:solidFill>
                  <a:schemeClr val="bg1"/>
                </a:solidFill>
                <a:ea typeface="+mj-ea"/>
                <a:cs typeface="+mj-cs"/>
              </a:rPr>
              <a:t>?</a:t>
            </a:r>
            <a:endParaRPr lang="ru-RU" sz="2400" b="1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14313" y="1331603"/>
            <a:ext cx="8821737" cy="46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kumimoji="1" lang="ru-RU" sz="2600" dirty="0" err="1">
                <a:solidFill>
                  <a:srgbClr val="008080"/>
                </a:solidFill>
                <a:latin typeface="Arial" panose="020B0604020202020204" pitchFamily="34" charset="0"/>
              </a:rPr>
              <a:t>Антиконкурентное</a:t>
            </a:r>
            <a:r>
              <a:rPr kumimoji="1" lang="ru-RU" sz="2600" dirty="0">
                <a:solidFill>
                  <a:srgbClr val="008080"/>
                </a:solidFill>
                <a:latin typeface="Arial" panose="020B0604020202020204" pitchFamily="34" charset="0"/>
              </a:rPr>
              <a:t> соглашение</a:t>
            </a:r>
            <a:r>
              <a:rPr kumimoji="1" lang="ru-RU" sz="2600" dirty="0">
                <a:solidFill>
                  <a:srgbClr val="333399"/>
                </a:solidFill>
                <a:latin typeface="Arial" panose="020B0604020202020204" pitchFamily="34" charset="0"/>
              </a:rPr>
              <a:t> – мощный ограничитель рыночной конкуренции, </a:t>
            </a:r>
            <a:r>
              <a:rPr kumimoji="1" lang="ru-RU" sz="2600" dirty="0" smtClean="0">
                <a:solidFill>
                  <a:srgbClr val="333399"/>
                </a:solidFill>
                <a:latin typeface="Arial" panose="020B0604020202020204" pitchFamily="34" charset="0"/>
              </a:rPr>
              <a:t> </a:t>
            </a:r>
            <a:r>
              <a:rPr kumimoji="1" lang="ru-RU" sz="2600" dirty="0" smtClean="0">
                <a:solidFill>
                  <a:srgbClr val="333399"/>
                </a:solidFill>
                <a:latin typeface="Arial" panose="020B0604020202020204" pitchFamily="34" charset="0"/>
              </a:rPr>
              <a:t>       </a:t>
            </a:r>
            <a:r>
              <a:rPr kumimoji="1" lang="ru-RU" sz="2600" dirty="0" smtClean="0">
                <a:solidFill>
                  <a:srgbClr val="333399"/>
                </a:solidFill>
                <a:latin typeface="Arial" panose="020B0604020202020204" pitchFamily="34" charset="0"/>
              </a:rPr>
              <a:t>«</a:t>
            </a:r>
            <a:r>
              <a:rPr kumimoji="1" lang="ru-RU" sz="2600" dirty="0">
                <a:solidFill>
                  <a:srgbClr val="333399"/>
                </a:solidFill>
                <a:latin typeface="Arial" panose="020B0604020202020204" pitchFamily="34" charset="0"/>
              </a:rPr>
              <a:t>честного соревнования» хозяйствующих субъектов за наиболее полное удовлетворение потребностей общества и граждан</a:t>
            </a:r>
            <a:r>
              <a:rPr kumimoji="1" lang="ru-RU" sz="2600" dirty="0" smtClean="0">
                <a:solidFill>
                  <a:srgbClr val="333399"/>
                </a:solidFill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20000"/>
              </a:spcBef>
            </a:pPr>
            <a:endParaRPr kumimoji="1" lang="ru-RU" sz="2600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kumimoji="1" lang="ru-RU" sz="2600" dirty="0">
                <a:solidFill>
                  <a:srgbClr val="333399"/>
                </a:solidFill>
                <a:latin typeface="Arial" panose="020B0604020202020204" pitchFamily="34" charset="0"/>
              </a:rPr>
              <a:t>Вступив в такие соглашения, формально независимые компании уподобляются монополиям, отказываясь от индивидуального поведения на рынке и соперничества с конкурентами.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3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214313" y="1838325"/>
            <a:ext cx="878681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29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kumimoji="1" lang="ru-RU" sz="3000" b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Пункт 18 статьи 4 Федерального закона от 26.07.2006 </a:t>
            </a:r>
            <a:r>
              <a:rPr kumimoji="1" lang="en-US" sz="3000" b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N</a:t>
            </a:r>
            <a:r>
              <a:rPr kumimoji="1" lang="ru-RU" sz="3000" b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135-ФЗ «О защите конкуренции»: </a:t>
            </a:r>
            <a:endParaRPr kumimoji="1" lang="ru-RU" sz="3000" b="0" u="sng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just" eaLnBrk="1" hangingPunct="1"/>
            <a:endParaRPr lang="ru-RU" sz="3000" dirty="0">
              <a:solidFill>
                <a:srgbClr val="333399"/>
              </a:solidFill>
              <a:latin typeface="+mj-lt"/>
            </a:endParaRPr>
          </a:p>
          <a:p>
            <a:pPr algn="just" eaLnBrk="1" hangingPunct="1"/>
            <a:r>
              <a:rPr lang="ru-RU" sz="3000" dirty="0">
                <a:solidFill>
                  <a:srgbClr val="008080"/>
                </a:solidFill>
                <a:latin typeface="+mj-lt"/>
              </a:rPr>
              <a:t>Соглашение</a:t>
            </a:r>
            <a:r>
              <a:rPr lang="ru-RU" sz="3000" dirty="0">
                <a:solidFill>
                  <a:srgbClr val="333399"/>
                </a:solidFill>
                <a:latin typeface="+mj-lt"/>
              </a:rPr>
              <a:t> – договоренность в письменной форме, содержащаяся в документе или нескольких документах, а также договоренность в устной форме.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"/>
            <a:ext cx="91440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MS PGothic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defRPr/>
            </a:pPr>
            <a:r>
              <a:rPr lang="ru-RU" kern="0" dirty="0" smtClean="0"/>
              <a:t> </a:t>
            </a:r>
            <a:r>
              <a:rPr lang="ru-RU" sz="2600" b="1" kern="0" dirty="0" smtClean="0">
                <a:solidFill>
                  <a:schemeClr val="bg1"/>
                </a:solidFill>
                <a:ea typeface="+mj-ea"/>
                <a:cs typeface="+mj-cs"/>
              </a:rPr>
              <a:t>ЧТО ТАКОЕ АНТИКОНКУРЕНТНОЕ СОГЛАШЕНИЕ?</a:t>
            </a:r>
            <a:endParaRPr lang="ru-RU" sz="2600" b="1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2C37-3C23-4DCB-8B93-3C4A860914E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8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15775</TotalTime>
  <Words>1578</Words>
  <Application>Microsoft Office PowerPoint</Application>
  <PresentationFormat>Экран (4:3)</PresentationFormat>
  <Paragraphs>286</Paragraphs>
  <Slides>32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ＭＳ Ｐゴシック</vt:lpstr>
      <vt:lpstr>Times New Roman</vt:lpstr>
      <vt:lpstr>ヒラギノ角ゴ Pro W3</vt:lpstr>
      <vt:lpstr>DejaVu Serif</vt:lpstr>
      <vt:lpstr>Оформление по умолчанию</vt:lpstr>
      <vt:lpstr>Слайд 1</vt:lpstr>
      <vt:lpstr> </vt:lpstr>
      <vt:lpstr> </vt:lpstr>
      <vt:lpstr>Количество рассмотренных судебных дел за 2016 год</vt:lpstr>
      <vt:lpstr>Слайд 5</vt:lpstr>
      <vt:lpstr>Слайд 6</vt:lpstr>
      <vt:lpstr> </vt:lpstr>
      <vt:lpstr>ЧЕМ ОПАСНЫ АНТИКОНКУРЕНТНЫЕ СОГЛАШЕНИЯ?</vt:lpstr>
      <vt:lpstr>Слайд 9</vt:lpstr>
      <vt:lpstr>Слайд 10</vt:lpstr>
      <vt:lpstr>Слайд 11</vt:lpstr>
      <vt:lpstr>Слайд 12</vt:lpstr>
      <vt:lpstr>Примечание ст. 14.32 КоАП РФ</vt:lpstr>
      <vt:lpstr>Слайд 14</vt:lpstr>
      <vt:lpstr>Закупка лекарственных средств </vt:lpstr>
      <vt:lpstr>Слайд 16</vt:lpstr>
      <vt:lpstr> </vt:lpstr>
      <vt:lpstr> </vt:lpstr>
      <vt:lpstr> </vt:lpstr>
      <vt:lpstr>Статья 14.3 КоАП РФ – административная ответственность за нарушения ФЗ «О рекламе»  штраф для граждан 2000 – 2500 руб  штраф для должностных лиц 4000 – 20 000 руб   штраф для юридических лиц 100 000 – 500 000 руб</vt:lpstr>
      <vt:lpstr>Ответственность за нарушение порядка прерывания рекламой теле или радио-программы   штраф для должностных лиц 10 000 – 20 000 руб   штраф для юридических лиц 200 000 – 500 000 руб</vt:lpstr>
      <vt:lpstr>Ответственность за нарушение требований к рекламе лекарственных средств и медуслуг  штраф для граждан 2 000 – 2 500 руб    штраф для должностных лиц 10 000 – 20 000 руб   штраф для юридических лиц 200 000 – 500 000 руб</vt:lpstr>
      <vt:lpstr> </vt:lpstr>
      <vt:lpstr>Статья 7.29 КоАП РФ – административная ответственность за нарушения способа определения поставщика     штраф для должностных лиц 30 000 – 50 000 руб </vt:lpstr>
      <vt:lpstr>Статья 7.30 КоАП РФ  Часть 2 – незаконное отклонение или незаконное принятие заявки на участие в закупке    штраф для должностных лиц 1% от начальной цены контракта (но не менее 5 000 и не более 30 000 руб)</vt:lpstr>
      <vt:lpstr>Статья 7.30 КоАП РФ  Часть 4.1 – незаконное включение в описание объекта ограничивающих участников требований    штраф для должностных лиц 1% от начальной цены контракта (но не менее 10 000 и не более 50 000 руб)</vt:lpstr>
      <vt:lpstr>Статья 7.30 КоАП РФ  Часть 7, часть 11 – незаконное признание победителя или закупка у СМП в размере менее, чем предусмотрено ФКС    штраф для должностных лиц 50 000 руб</vt:lpstr>
      <vt:lpstr>Слайд 28</vt:lpstr>
      <vt:lpstr>Слайд 29</vt:lpstr>
      <vt:lpstr>Слайд 30</vt:lpstr>
      <vt:lpstr> </vt:lpstr>
      <vt:lpstr>Слайд 32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Дрешер</cp:lastModifiedBy>
  <cp:revision>1128</cp:revision>
  <cp:lastPrinted>2013-03-26T14:16:06Z</cp:lastPrinted>
  <dcterms:created xsi:type="dcterms:W3CDTF">2011-08-24T07:02:51Z</dcterms:created>
  <dcterms:modified xsi:type="dcterms:W3CDTF">2017-06-27T09:54:10Z</dcterms:modified>
</cp:coreProperties>
</file>