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71" r:id="rId3"/>
    <p:sldId id="420" r:id="rId4"/>
    <p:sldId id="421" r:id="rId5"/>
    <p:sldId id="422" r:id="rId6"/>
    <p:sldId id="423" r:id="rId7"/>
    <p:sldId id="372" r:id="rId8"/>
    <p:sldId id="424" r:id="rId9"/>
    <p:sldId id="425" r:id="rId10"/>
    <p:sldId id="419" r:id="rId11"/>
    <p:sldId id="396" r:id="rId12"/>
    <p:sldId id="426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3" r:id="rId22"/>
    <p:sldId id="366" r:id="rId23"/>
    <p:sldId id="409" r:id="rId24"/>
    <p:sldId id="410" r:id="rId25"/>
    <p:sldId id="444" r:id="rId26"/>
    <p:sldId id="446" r:id="rId27"/>
    <p:sldId id="447" r:id="rId28"/>
    <p:sldId id="448" r:id="rId29"/>
    <p:sldId id="406" r:id="rId30"/>
    <p:sldId id="361" r:id="rId31"/>
    <p:sldId id="340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0033"/>
    <a:srgbClr val="7C283C"/>
    <a:srgbClr val="359B41"/>
    <a:srgbClr val="0033CC"/>
    <a:srgbClr val="FD0F0F"/>
    <a:srgbClr val="333399"/>
    <a:srgbClr val="FF3300"/>
    <a:srgbClr val="FFCC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1698CC2-9A10-4E22-9755-22977D2F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3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22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23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24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4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5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6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8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9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11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12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13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731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9769-1935-4185-AB66-AD5BDA28C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323B-6ED4-4467-B6BA-AAEA06C2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33B7-AA75-4A4F-AF2A-5A086D7D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91DB-9472-4977-8D73-738A1FE3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C72-5AA7-49FC-BD76-A359A0E98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F494-A0D5-4F53-AB8D-2A3F7423E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F18F-205F-43FE-A8A0-58502FF5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6AB2-139C-45EC-928C-49204551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9FB3-B779-4F25-AA55-2515E7F6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C837-DC6E-4E31-AC9B-7CC1B99D2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224A-F3B9-464A-B55E-5FC341B97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4C31-4B6A-4685-B267-D9D67E90B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68DA-BA19-453E-BA2A-8B50F7EB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3BC865B-9F25-4C0E-B6C4-A230B7D19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571500" y="3857625"/>
            <a:ext cx="828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333399"/>
                </a:solidFill>
                <a:ea typeface="ＭＳ Ｐゴシック" pitchFamily="34" charset="-128"/>
                <a:cs typeface="Times New Roman" pitchFamily="18" charset="0"/>
              </a:rPr>
              <a:t>Публичные обсуждения правоприменительной практики в Кемеровском УФАС России</a:t>
            </a:r>
            <a:endParaRPr lang="ru-RU" sz="2600" dirty="0">
              <a:solidFill>
                <a:srgbClr val="33339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ts val="600"/>
              </a:spcBef>
            </a:pPr>
            <a:endParaRPr lang="ru-RU" sz="2600" dirty="0">
              <a:solidFill>
                <a:srgbClr val="33339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endParaRPr lang="ru-RU" sz="2000" dirty="0">
              <a:solidFill>
                <a:srgbClr val="008080"/>
              </a:solidFill>
              <a:ea typeface="ヒラギノ角ゴ Pro W3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Times New Roman" pitchFamily="18" charset="0"/>
              </a:rPr>
              <a:t>   Кемерово</a:t>
            </a:r>
            <a:r>
              <a:rPr lang="ru-RU" sz="2000" dirty="0">
                <a:solidFill>
                  <a:srgbClr val="008080"/>
                </a:solidFill>
                <a:ea typeface="ヒラギノ角ゴ Pro W3"/>
                <a:cs typeface="Times New Roman" pitchFamily="18" charset="0"/>
              </a:rPr>
              <a:t>, 2017 г.</a:t>
            </a:r>
            <a:endParaRPr lang="en-US" sz="2000" dirty="0">
              <a:solidFill>
                <a:srgbClr val="008080"/>
              </a:solidFill>
              <a:ea typeface="ヒラギノ角ゴ Pro W3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250825" y="2286000"/>
            <a:ext cx="889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8080"/>
                </a:solidFill>
                <a:latin typeface="+mj-lt"/>
                <a:ea typeface="DejaVu Serif" pitchFamily="18" charset="0"/>
                <a:cs typeface="Times New Roman" pitchFamily="18" charset="0"/>
              </a:rPr>
              <a:t>УПРАВЛЕНИЕ ФЕДЕРАЛЬНОЙ АНТИМОНОПОЛЬНОЙ СЛУЖБЫ ПО КЕМЕРОВСКОЙ ОБЛАСТИ</a:t>
            </a:r>
            <a:endParaRPr lang="en-US" sz="2000" b="1" dirty="0">
              <a:solidFill>
                <a:srgbClr val="008080"/>
              </a:solidFill>
              <a:latin typeface="+mj-lt"/>
              <a:ea typeface="DejaVu Serif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goty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7" y="5733256"/>
            <a:ext cx="2368263" cy="8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10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79512" y="1340768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Рекламное законодательство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851920" y="5212357"/>
            <a:ext cx="52200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dirty="0" smtClean="0">
                <a:solidFill>
                  <a:srgbClr val="333399"/>
                </a:solidFill>
                <a:cs typeface="Times New Roman" pitchFamily="18" charset="0"/>
              </a:rPr>
              <a:t>Начальник отдела рекламы, недобросовестной конкуренции </a:t>
            </a:r>
          </a:p>
          <a:p>
            <a:pPr algn="r">
              <a:defRPr/>
            </a:pPr>
            <a:r>
              <a:rPr lang="ru-RU" sz="2000" dirty="0" smtClean="0">
                <a:solidFill>
                  <a:srgbClr val="333399"/>
                </a:solidFill>
                <a:cs typeface="Times New Roman" pitchFamily="18" charset="0"/>
              </a:rPr>
              <a:t>и финансовых рынков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Каминская Елена Борисовна</a:t>
            </a:r>
            <a:endParaRPr lang="ru-RU" sz="2800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976664" cy="332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7504" y="5373216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Заместитель руководителя </a:t>
            </a:r>
          </a:p>
          <a:p>
            <a:pPr>
              <a:defRPr/>
            </a:pP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Кемеровского УФАС России</a:t>
            </a:r>
          </a:p>
          <a:p>
            <a:pPr>
              <a:defRPr/>
            </a:pPr>
            <a:r>
              <a:rPr lang="ru-RU" dirty="0" err="1" smtClean="0">
                <a:solidFill>
                  <a:srgbClr val="333399"/>
                </a:solidFill>
                <a:cs typeface="Times New Roman" pitchFamily="18" charset="0"/>
              </a:rPr>
              <a:t>Ланцман</a:t>
            </a:r>
            <a:r>
              <a:rPr lang="ru-RU" dirty="0" smtClean="0">
                <a:solidFill>
                  <a:srgbClr val="333399"/>
                </a:solidFill>
                <a:cs typeface="Times New Roman" pitchFamily="18" charset="0"/>
              </a:rPr>
              <a:t> Людмила Игоревна</a:t>
            </a:r>
            <a:endParaRPr lang="ru-RU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07504" y="908720"/>
            <a:ext cx="878497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ru-RU" sz="30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Цели Закона о рекламе: </a:t>
            </a:r>
            <a:endParaRPr kumimoji="1" lang="ru-RU" sz="3000" u="sng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 eaLnBrk="1" hangingPunct="1"/>
            <a:endParaRPr lang="ru-RU" sz="1200" dirty="0">
              <a:solidFill>
                <a:srgbClr val="333399"/>
              </a:solidFill>
              <a:latin typeface="+mj-lt"/>
            </a:endParaRPr>
          </a:p>
          <a:p>
            <a:pPr indent="0" algn="just" eaLnBrk="1" hangingPunct="1"/>
            <a:r>
              <a:rPr lang="ru-RU" sz="2400" dirty="0" smtClean="0">
                <a:solidFill>
                  <a:srgbClr val="333399"/>
                </a:solidFill>
                <a:latin typeface="+mj-lt"/>
              </a:rPr>
              <a:t>     развитие рынков на основе добросовестной конкуренции;</a:t>
            </a:r>
          </a:p>
          <a:p>
            <a:pPr indent="0" algn="just" eaLnBrk="1" hangingPunct="1"/>
            <a:r>
              <a:rPr lang="ru-RU" sz="2400" dirty="0" smtClean="0">
                <a:solidFill>
                  <a:srgbClr val="333399"/>
                </a:solidFill>
                <a:latin typeface="+mj-lt"/>
              </a:rPr>
              <a:t>     реализация права потребителей на достоверную информацию;</a:t>
            </a:r>
          </a:p>
          <a:p>
            <a:pPr indent="0" algn="just" eaLnBrk="1" hangingPunct="1"/>
            <a:r>
              <a:rPr lang="ru-RU" sz="2400" dirty="0" smtClean="0">
                <a:solidFill>
                  <a:srgbClr val="333399"/>
                </a:solidFill>
                <a:latin typeface="+mj-lt"/>
              </a:rPr>
              <a:t>     предупреждение нарушений и пресечений ненадлежащей рекламы.</a:t>
            </a:r>
            <a:endParaRPr lang="ru-RU" sz="300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ЗАКОН О РЕКЛАМЕ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284580" cy="360040"/>
          </a:xfrm>
          <a:prstGeom prst="rect">
            <a:avLst/>
          </a:prstGeom>
        </p:spPr>
      </p:pic>
      <p:pic>
        <p:nvPicPr>
          <p:cNvPr id="7" name="Рисунок 6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284580" cy="360040"/>
          </a:xfrm>
          <a:prstGeom prst="rect">
            <a:avLst/>
          </a:prstGeom>
        </p:spPr>
      </p:pic>
      <p:pic>
        <p:nvPicPr>
          <p:cNvPr id="8" name="Рисунок 7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284580" cy="36004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2" y="4005064"/>
            <a:ext cx="8784976" cy="138499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Ответственность за нарушения лежит на рекламодателях, </a:t>
            </a:r>
            <a:r>
              <a:rPr kumimoji="1"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рекламораспространителях</a:t>
            </a:r>
            <a:r>
              <a:rPr kumimoji="1" lang="ru-RU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</a:t>
            </a:r>
            <a:r>
              <a:rPr kumimoji="1" lang="ru-RU" sz="2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рекламопроизводителях</a:t>
            </a:r>
            <a:endParaRPr lang="ru-RU" sz="28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5517232"/>
            <a:ext cx="8784976" cy="95410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Ежегодно более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200</a:t>
            </a:r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 обращений. Из них </a:t>
            </a:r>
            <a:r>
              <a:rPr lang="ru-RU" sz="2800" b="0" dirty="0" smtClean="0">
                <a:solidFill>
                  <a:srgbClr val="C00000"/>
                </a:solidFill>
                <a:latin typeface="+mj-lt"/>
              </a:rPr>
              <a:t>65%</a:t>
            </a:r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 приводят к возбуждению дела</a:t>
            </a:r>
            <a:endParaRPr lang="ru-RU" sz="2800" b="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ru-RU" sz="30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Закон о рекламе не распространяется на: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политическую рекламу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раскрытие обязательной информации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справочные и аналитические материалы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сообщения органов власти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вывески, указатели, объявления, информация на упаковке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упоминания, органично интегрированные в произведения науки, литературы или искусства</a:t>
            </a:r>
            <a:r>
              <a:rPr lang="ru-RU" sz="2400" b="0" dirty="0" smtClean="0">
                <a:solidFill>
                  <a:srgbClr val="333399"/>
                </a:solidFill>
                <a:latin typeface="+mj-lt"/>
              </a:rPr>
              <a:t>      </a:t>
            </a:r>
            <a:endParaRPr lang="ru-RU" sz="3000" b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ЗАКОН О РЕКЛАМЕ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4030176"/>
          <a:ext cx="8568952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741"/>
                <a:gridCol w="1952537"/>
                <a:gridCol w="1283202"/>
                <a:gridCol w="2125192"/>
                <a:gridCol w="2123280"/>
              </a:tblGrid>
              <a:tr h="68308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Год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Обращения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Дела/  </a:t>
                      </a:r>
                      <a:r>
                        <a:rPr lang="ru-RU" sz="1600" dirty="0" smtClean="0"/>
                        <a:t>из них  по статье</a:t>
                      </a:r>
                      <a:r>
                        <a:rPr lang="ru-RU" sz="1800" dirty="0" smtClean="0"/>
                        <a:t> 5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Предписания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Прекращено</a:t>
                      </a:r>
                      <a:endParaRPr lang="ru-RU" sz="2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5756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2015</a:t>
                      </a:r>
                      <a:endParaRPr lang="ru-RU" sz="21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CC"/>
                          </a:solidFill>
                        </a:rPr>
                        <a:t>272</a:t>
                      </a:r>
                      <a:endParaRPr lang="ru-RU" sz="220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170 </a:t>
                      </a:r>
                      <a:r>
                        <a:rPr lang="ru-RU" sz="2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ru-RU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359B41"/>
                          </a:solidFill>
                        </a:rPr>
                        <a:t>178</a:t>
                      </a:r>
                      <a:endParaRPr lang="ru-RU" sz="2200" dirty="0">
                        <a:solidFill>
                          <a:srgbClr val="359B4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22</a:t>
                      </a:r>
                      <a:r>
                        <a:rPr lang="en-US" sz="2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 %</a:t>
                      </a:r>
                      <a:endParaRPr lang="ru-RU" sz="2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5756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2016 </a:t>
                      </a:r>
                      <a:endParaRPr lang="ru-RU" sz="21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CC"/>
                          </a:solidFill>
                        </a:rPr>
                        <a:t>205</a:t>
                      </a:r>
                      <a:endParaRPr lang="ru-RU" sz="220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134 </a:t>
                      </a:r>
                      <a:r>
                        <a:rPr lang="ru-RU" sz="2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/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</a:rPr>
                        <a:t>43</a:t>
                      </a:r>
                      <a:endParaRPr lang="ru-RU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359B41"/>
                          </a:solidFill>
                        </a:rPr>
                        <a:t>56</a:t>
                      </a:r>
                      <a:endParaRPr lang="ru-RU" sz="2200" dirty="0">
                        <a:solidFill>
                          <a:srgbClr val="359B4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30 %</a:t>
                      </a:r>
                      <a:endParaRPr lang="ru-RU" sz="2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481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 пол. </a:t>
                      </a:r>
                      <a:r>
                        <a:rPr lang="ru-RU" sz="2100" b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2017</a:t>
                      </a:r>
                      <a:endParaRPr lang="ru-RU" sz="2100" b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33CC"/>
                          </a:solidFill>
                        </a:rPr>
                        <a:t>100</a:t>
                      </a:r>
                      <a:endParaRPr lang="ru-RU" sz="2200" dirty="0">
                        <a:solidFill>
                          <a:srgbClr val="0033CC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51 </a:t>
                      </a:r>
                      <a:r>
                        <a:rPr lang="ru-RU" sz="2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/ </a:t>
                      </a:r>
                      <a:r>
                        <a:rPr lang="ru-RU" sz="2200" dirty="0" smtClean="0">
                          <a:solidFill>
                            <a:srgbClr val="C00000"/>
                          </a:solidFill>
                        </a:rPr>
                        <a:t>40</a:t>
                      </a:r>
                      <a:endParaRPr lang="ru-RU" sz="22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359B41"/>
                          </a:solidFill>
                        </a:rPr>
                        <a:t>28</a:t>
                      </a:r>
                      <a:endParaRPr lang="ru-RU" sz="2200" dirty="0">
                        <a:solidFill>
                          <a:srgbClr val="359B4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2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c-d0-94-5c-d0-_18021675_ac88e5acfb0de36e43912d6c0254b98d316492b9.png"/>
          <p:cNvPicPr>
            <a:picLocks noChangeAspect="1"/>
          </p:cNvPicPr>
          <p:nvPr/>
        </p:nvPicPr>
        <p:blipFill>
          <a:blip r:embed="rId3" cstate="print"/>
          <a:srcRect t="3509"/>
          <a:stretch>
            <a:fillRect/>
          </a:stretch>
        </p:blipFill>
        <p:spPr bwMode="auto">
          <a:xfrm>
            <a:off x="5508104" y="908720"/>
            <a:ext cx="34481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ЗАКОН О РЕКЛАМЕ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 descr="new-piktochart_24084477_b9201d87950d4b8bd2d01877623b49a4abea2dd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5932850" cy="3414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4797152"/>
            <a:ext cx="8964488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Недостоверная реклама </a:t>
            </a: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искажает объективную информацию (о сроках, характеристиках товара, о продавце)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4016" y="5733256"/>
            <a:ext cx="8892480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4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Недобросовестная реклама </a:t>
            </a:r>
            <a:r>
              <a:rPr kumimoji="1" lang="ru-RU" sz="2400" b="0" dirty="0" smtClean="0">
                <a:solidFill>
                  <a:schemeClr val="accent6"/>
                </a:solidFill>
                <a:latin typeface="+mj-lt"/>
              </a:rPr>
              <a:t>порочит конкурента, выдает один товар за другой (смешение представления о продавце)</a:t>
            </a: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69023" y="0"/>
            <a:ext cx="7852997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</a:rPr>
              <a:t>Примеры дел. Некорректное сравнение</a:t>
            </a: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8512BE-27C2-4EAA-93C1-3CA63A7A10A1}" type="slidenum"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14</a:t>
            </a:fld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4705350" y="5876926"/>
            <a:ext cx="405471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pic>
        <p:nvPicPr>
          <p:cNvPr id="7173" name="Рисунок 9" descr="lemurrr-e1445574675387-900x6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1" y="981075"/>
            <a:ext cx="6548803" cy="5037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182566" y="6092826"/>
            <a:ext cx="711151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Статья 5 Закона о рекламе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69023" y="0"/>
            <a:ext cx="7852997" cy="620713"/>
          </a:xfrm>
        </p:spPr>
        <p:txBody>
          <a:bodyPr/>
          <a:lstStyle/>
          <a:p>
            <a:pPr algn="r"/>
            <a:r>
              <a:rPr lang="ru-RU" sz="2800" b="1" smtClean="0">
                <a:solidFill>
                  <a:schemeClr val="bg1"/>
                </a:solidFill>
                <a:ea typeface="ＭＳ Ｐゴシック" pitchFamily="34" charset="-128"/>
              </a:rPr>
              <a:t>Примеры дел. Непристойная реклама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68C082-78BA-4F3A-9E07-50B773E2ADFA}" type="slidenum">
              <a:rPr lang="ru-RU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15</a:t>
            </a:fld>
            <a:endParaRPr lang="ru-RU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4705350" y="5876926"/>
            <a:ext cx="405471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115159" y="6021388"/>
            <a:ext cx="711297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Статья 5 Закона о рекламе</a:t>
            </a:r>
          </a:p>
        </p:txBody>
      </p:sp>
      <p:pic>
        <p:nvPicPr>
          <p:cNvPr id="8198" name="Рисунок 6" descr="_MG_96893798.jpg"/>
          <p:cNvPicPr>
            <a:picLocks noChangeAspect="1"/>
          </p:cNvPicPr>
          <p:nvPr/>
        </p:nvPicPr>
        <p:blipFill>
          <a:blip r:embed="rId2" cstate="print"/>
          <a:srcRect l="15886" t="21652" r="15982"/>
          <a:stretch>
            <a:fillRect/>
          </a:stretch>
        </p:blipFill>
        <p:spPr bwMode="auto">
          <a:xfrm>
            <a:off x="1619672" y="1196975"/>
            <a:ext cx="5832648" cy="4721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7635" y="0"/>
            <a:ext cx="8704385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Примеры дел. Оскорбительный образ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E09052-2498-4816-8C35-11796B2AD4DA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16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" name="Рисунок 12" descr="Фото 10001.jpg"/>
          <p:cNvPicPr>
            <a:picLocks noChangeAspect="1"/>
          </p:cNvPicPr>
          <p:nvPr/>
        </p:nvPicPr>
        <p:blipFill>
          <a:blip r:embed="rId2" cstate="print"/>
          <a:srcRect b="2469"/>
          <a:stretch>
            <a:fillRect/>
          </a:stretch>
        </p:blipFill>
        <p:spPr>
          <a:xfrm>
            <a:off x="2593731" y="928688"/>
            <a:ext cx="3912577" cy="564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7635" y="0"/>
            <a:ext cx="8704385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Практика УФАС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E09052-2498-4816-8C35-11796B2AD4DA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17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 descr="skidki-v-detskom-cen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7264" y="1052736"/>
            <a:ext cx="2197224" cy="1227065"/>
          </a:xfrm>
          <a:prstGeom prst="rect">
            <a:avLst/>
          </a:prstGeom>
        </p:spPr>
      </p:pic>
      <p:pic>
        <p:nvPicPr>
          <p:cNvPr id="9" name="Рисунок 8" descr="sale-items-handba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5157192"/>
            <a:ext cx="2700528" cy="1338072"/>
          </a:xfrm>
          <a:prstGeom prst="rect">
            <a:avLst/>
          </a:prstGeom>
        </p:spPr>
      </p:pic>
      <p:pic>
        <p:nvPicPr>
          <p:cNvPr id="10" name="Рисунок 9" descr="reklamnye-construkc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444814"/>
            <a:ext cx="4320480" cy="2712378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79512" y="1052736"/>
            <a:ext cx="6552728" cy="1224136"/>
            <a:chOff x="179512" y="1052736"/>
            <a:chExt cx="6552728" cy="122413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179512" y="1052736"/>
              <a:ext cx="6336704" cy="1224136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2400" dirty="0" err="1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Неуказание</a:t>
              </a:r>
              <a:r>
                <a:rPr kumimoji="1" lang="ru-RU" sz="24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 сроков проведения акции </a:t>
              </a:r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расценивается как отсутствие части существенной информации</a:t>
              </a: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6516216" y="1052736"/>
              <a:ext cx="216024" cy="122413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99992" y="2420888"/>
            <a:ext cx="4464496" cy="1944216"/>
            <a:chOff x="4499992" y="2636912"/>
            <a:chExt cx="4464496" cy="1944216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788024" y="2636912"/>
              <a:ext cx="4176464" cy="1938992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24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Установка рекламных конструкций </a:t>
              </a:r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возможна только после согласования с органом местного самоуправления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 rot="10800000">
              <a:off x="4499992" y="2636912"/>
              <a:ext cx="288032" cy="194421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9512" y="5445224"/>
            <a:ext cx="5760640" cy="864096"/>
            <a:chOff x="179512" y="5445224"/>
            <a:chExt cx="5760640" cy="864096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179512" y="5465549"/>
              <a:ext cx="5616624" cy="830997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Использование </a:t>
              </a:r>
              <a:r>
                <a:rPr kumimoji="1" lang="ru-RU" sz="24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иностранных слов </a:t>
              </a:r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и выражений в рекламе запрещено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5796136" y="5445224"/>
              <a:ext cx="144016" cy="864096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44008" y="4365104"/>
          <a:ext cx="432048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</a:tblGrid>
              <a:tr h="290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094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дела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 дел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дела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7635" y="0"/>
            <a:ext cx="8704385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Практика УФАС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E09052-2498-4816-8C35-11796B2AD4DA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18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179512" y="1196752"/>
            <a:ext cx="4896544" cy="1440160"/>
            <a:chOff x="179512" y="1154747"/>
            <a:chExt cx="6462966" cy="867098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179512" y="1154747"/>
              <a:ext cx="6336705" cy="867097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24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Использование транспортных средств </a:t>
              </a:r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исключительно в рекламных целях запрещено</a:t>
              </a: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6462951" y="1154747"/>
              <a:ext cx="179527" cy="867098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4211960" y="3789041"/>
            <a:ext cx="4788024" cy="2016226"/>
            <a:chOff x="4637081" y="2585174"/>
            <a:chExt cx="4327407" cy="1726807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788024" y="2585174"/>
              <a:ext cx="4176464" cy="1726805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24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Реклама на авто </a:t>
              </a:r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не должна создавать угрозу безопасности на дороге</a:t>
              </a:r>
            </a:p>
            <a:p>
              <a:pPr indent="0" algn="just" eaLnBrk="1" hangingPunct="1"/>
              <a:r>
                <a:rPr kumimoji="1" lang="ru-RU" sz="2400" dirty="0" smtClean="0">
                  <a:solidFill>
                    <a:srgbClr val="002060"/>
                  </a:solidFill>
                  <a:latin typeface="+mj-lt"/>
                </a:rPr>
                <a:t>3</a:t>
              </a:r>
              <a:r>
                <a:rPr kumimoji="1" lang="ru-RU" sz="2400" b="0" dirty="0" smtClean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kumimoji="1" lang="ru-RU" sz="2400" b="0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дела за 2016-2017 годы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 rot="10800000">
              <a:off x="4637081" y="2600698"/>
              <a:ext cx="195242" cy="1711283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 descr="20130104132351.jpg"/>
          <p:cNvPicPr>
            <a:picLocks noChangeAspect="1"/>
          </p:cNvPicPr>
          <p:nvPr/>
        </p:nvPicPr>
        <p:blipFill>
          <a:blip r:embed="rId2" cstate="print"/>
          <a:srcRect l="3974" t="14129" r="7247" b="4627"/>
          <a:stretch>
            <a:fillRect/>
          </a:stretch>
        </p:blipFill>
        <p:spPr>
          <a:xfrm>
            <a:off x="5148064" y="980728"/>
            <a:ext cx="3816424" cy="261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Рисунок 20" descr="128657.jpg"/>
          <p:cNvPicPr>
            <a:picLocks noChangeAspect="1"/>
          </p:cNvPicPr>
          <p:nvPr/>
        </p:nvPicPr>
        <p:blipFill>
          <a:blip r:embed="rId3" cstate="print"/>
          <a:srcRect l="1842" t="13158"/>
          <a:stretch>
            <a:fillRect/>
          </a:stretch>
        </p:blipFill>
        <p:spPr>
          <a:xfrm flipH="1">
            <a:off x="107504" y="3784600"/>
            <a:ext cx="3960440" cy="2452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Группа 19"/>
          <p:cNvGrpSpPr/>
          <p:nvPr/>
        </p:nvGrpSpPr>
        <p:grpSpPr>
          <a:xfrm>
            <a:off x="4211960" y="5949277"/>
            <a:ext cx="4752528" cy="432050"/>
            <a:chOff x="4637079" y="1345269"/>
            <a:chExt cx="4327409" cy="4725622"/>
          </a:xfrm>
        </p:grpSpPr>
        <p:sp>
          <p:nvSpPr>
            <p:cNvPr id="23" name="Rectangle 1"/>
            <p:cNvSpPr>
              <a:spLocks noChangeArrowheads="1"/>
            </p:cNvSpPr>
            <p:nvPr/>
          </p:nvSpPr>
          <p:spPr bwMode="auto">
            <a:xfrm>
              <a:off x="4788024" y="1618164"/>
              <a:ext cx="4176464" cy="4207953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19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Часть 5 статьи 20 Закона о рекламе</a:t>
              </a:r>
              <a:endParaRPr kumimoji="1" lang="ru-RU" sz="19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 rot="10800000">
              <a:off x="4637079" y="1345269"/>
              <a:ext cx="196700" cy="472562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0"/>
          <p:cNvGrpSpPr/>
          <p:nvPr/>
        </p:nvGrpSpPr>
        <p:grpSpPr>
          <a:xfrm>
            <a:off x="254607" y="2852934"/>
            <a:ext cx="4821449" cy="432047"/>
            <a:chOff x="73402" y="2060152"/>
            <a:chExt cx="6456078" cy="260129"/>
          </a:xfrm>
        </p:grpSpPr>
        <p:sp>
          <p:nvSpPr>
            <p:cNvPr id="29" name="Rectangle 1"/>
            <p:cNvSpPr>
              <a:spLocks noChangeArrowheads="1"/>
            </p:cNvSpPr>
            <p:nvPr/>
          </p:nvSpPr>
          <p:spPr bwMode="auto">
            <a:xfrm>
              <a:off x="73402" y="2071735"/>
              <a:ext cx="6336705" cy="231635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 indent="3429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indent="0" algn="just" eaLnBrk="1" hangingPunct="1"/>
              <a:r>
                <a:rPr kumimoji="1" lang="ru-RU" sz="19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Часть 2 статьи 20 Закона о рекламе</a:t>
              </a:r>
              <a:endParaRPr kumimoji="1" lang="ru-RU" sz="1900" b="0" dirty="0" smtClean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0" name="Пятиугольник 29"/>
            <p:cNvSpPr/>
            <p:nvPr/>
          </p:nvSpPr>
          <p:spPr>
            <a:xfrm>
              <a:off x="6340771" y="2060152"/>
              <a:ext cx="188709" cy="260129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7635" y="0"/>
            <a:ext cx="8704385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Реклама финансовых услуг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E09052-2498-4816-8C35-11796B2AD4DA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19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496" y="908720"/>
            <a:ext cx="6192688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Статья 28 Закона о рекламе</a:t>
            </a:r>
            <a:endParaRPr kumimoji="1" lang="ru-RU" sz="2800" b="0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1340768"/>
            <a:ext cx="8208912" cy="238526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Типичные нарушения:</a:t>
            </a:r>
          </a:p>
          <a:p>
            <a:pPr indent="0" algn="just" eaLnBrk="1" hangingPunct="1"/>
            <a:r>
              <a:rPr kumimoji="1"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отсутствует имя лица, оказывающего услугу</a:t>
            </a:r>
          </a:p>
          <a:p>
            <a:pPr indent="0" algn="just" eaLnBrk="1" hangingPunct="1"/>
            <a:r>
              <a:rPr kumimoji="1"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нет полных условий стоимости кредита</a:t>
            </a:r>
          </a:p>
          <a:p>
            <a:pPr indent="0" algn="just" eaLnBrk="1" hangingPunct="1"/>
            <a:r>
              <a:rPr kumimoji="1"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 незаконная реклама </a:t>
            </a:r>
          </a:p>
          <a:p>
            <a:pPr indent="0" algn="just" eaLnBrk="1" hangingPunct="1"/>
            <a:r>
              <a:rPr kumimoji="1"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ломбардов</a:t>
            </a:r>
          </a:p>
          <a:p>
            <a:pPr indent="0" algn="just" eaLnBrk="1" hangingPunct="1"/>
            <a:endParaRPr kumimoji="1" lang="ru-RU" sz="19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Рисунок 17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284580" cy="360040"/>
          </a:xfrm>
          <a:prstGeom prst="rect">
            <a:avLst/>
          </a:prstGeom>
        </p:spPr>
      </p:pic>
      <p:pic>
        <p:nvPicPr>
          <p:cNvPr id="19" name="Рисунок 18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284580" cy="360040"/>
          </a:xfrm>
          <a:prstGeom prst="rect">
            <a:avLst/>
          </a:prstGeom>
        </p:spPr>
      </p:pic>
      <p:pic>
        <p:nvPicPr>
          <p:cNvPr id="22" name="Рисунок 21" descr="new-piktochart_24087192_7fe7236d768e68961c6487b816b7662e5dd1c7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96952"/>
            <a:ext cx="5328592" cy="35211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284580" cy="360040"/>
          </a:xfrm>
          <a:prstGeom prst="rect">
            <a:avLst/>
          </a:prstGeom>
        </p:spPr>
      </p:pic>
      <p:pic>
        <p:nvPicPr>
          <p:cNvPr id="26" name="Рисунок 25" descr="new-piktochart_24087683_d0f80f40e651c13f2a9ee5576cb969b79082615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3683930"/>
            <a:ext cx="3744416" cy="251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b9a9a70e70537c122c070df0ff95e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060848"/>
            <a:ext cx="5904657" cy="305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2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72008" y="836712"/>
            <a:ext cx="8964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Практика выявления и доказывания фактов недобросовестной конкуренции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Руководитель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Кемеровского УФАС России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Кухарская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Наталья Евгеньевна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lide_1.jpg"/>
          <p:cNvPicPr>
            <a:picLocks noChangeAspect="1"/>
          </p:cNvPicPr>
          <p:nvPr/>
        </p:nvPicPr>
        <p:blipFill>
          <a:blip r:embed="rId2" cstate="print"/>
          <a:srcRect l="9723" r="10621" b="10247"/>
          <a:stretch>
            <a:fillRect/>
          </a:stretch>
        </p:blipFill>
        <p:spPr>
          <a:xfrm>
            <a:off x="1" y="3212976"/>
            <a:ext cx="307834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5496" y="1412776"/>
            <a:ext cx="8784976" cy="129266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Предупреждение о необходимости консультации у специалиста и противопоказаниях должно быть не менее </a:t>
            </a:r>
            <a:r>
              <a:rPr kumimoji="1" lang="ru-RU" sz="2600" dirty="0" smtClean="0">
                <a:solidFill>
                  <a:srgbClr val="660033"/>
                </a:solidFill>
                <a:latin typeface="+mj-lt"/>
              </a:rPr>
              <a:t>5 % </a:t>
            </a:r>
            <a:r>
              <a:rPr kumimoji="1" lang="ru-RU" sz="26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от общего размера рекламы</a:t>
            </a:r>
            <a:r>
              <a:rPr kumimoji="1"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</a:t>
            </a:r>
            <a:endParaRPr kumimoji="1" lang="ru-RU" sz="1900" b="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17635" y="0"/>
            <a:ext cx="8704385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Реклама лекарственных средств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E09052-2498-4816-8C35-11796B2AD4DA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20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496" y="889556"/>
            <a:ext cx="8568952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Часть 7 статьи 24 Закона о рекламе</a:t>
            </a:r>
            <a:endParaRPr kumimoji="1" lang="ru-RU" sz="2800" b="0" dirty="0" smtClean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2" name="Рисунок 11" descr="new-piktochart_24087192_17b16e3b8663ae1589fb98525b8f598f3dde5d22.png"/>
          <p:cNvPicPr>
            <a:picLocks noChangeAspect="1"/>
          </p:cNvPicPr>
          <p:nvPr/>
        </p:nvPicPr>
        <p:blipFill>
          <a:blip r:embed="rId3" cstate="print"/>
          <a:srcRect t="18420"/>
          <a:stretch>
            <a:fillRect/>
          </a:stretch>
        </p:blipFill>
        <p:spPr>
          <a:xfrm>
            <a:off x="3187505" y="2708920"/>
            <a:ext cx="5956495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8F494-A0D5-4F53-AB8D-2A3F7423E5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496" y="961564"/>
            <a:ext cx="8568952" cy="52322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kumimoji="1" lang="ru-RU" sz="28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Пункт 11 части 2 статьи 33 Закона о рекламе</a:t>
            </a:r>
            <a:endParaRPr kumimoji="1" lang="ru-RU" sz="2800" b="0" dirty="0" smtClean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32048" y="1489720"/>
            <a:ext cx="831641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3000" b="0" dirty="0" smtClean="0">
                <a:solidFill>
                  <a:srgbClr val="333399"/>
                </a:solidFill>
                <a:latin typeface="+mj-lt"/>
              </a:rPr>
              <a:t>    </a:t>
            </a:r>
            <a:r>
              <a:rPr lang="ru-RU" sz="2800" b="0" dirty="0" smtClean="0">
                <a:solidFill>
                  <a:srgbClr val="008080"/>
                </a:solidFill>
                <a:latin typeface="+mj-lt"/>
              </a:rPr>
              <a:t>Антимонопольный орган уполномочен  проводить проверки:</a:t>
            </a:r>
          </a:p>
          <a:p>
            <a:pPr indent="0" algn="just" eaLnBrk="1" hangingPunct="1"/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    органов государственной власти</a:t>
            </a:r>
          </a:p>
          <a:p>
            <a:pPr indent="0" algn="just" eaLnBrk="1" hangingPunct="1"/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    органов местного самоуправления</a:t>
            </a:r>
          </a:p>
          <a:p>
            <a:pPr indent="0" algn="just" eaLnBrk="1" hangingPunct="1"/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    рекламодателей, </a:t>
            </a:r>
            <a:r>
              <a:rPr lang="ru-RU" sz="2800" b="0" dirty="0" err="1" smtClean="0">
                <a:solidFill>
                  <a:srgbClr val="333399"/>
                </a:solidFill>
                <a:latin typeface="+mj-lt"/>
              </a:rPr>
              <a:t>рекламопроизводителей</a:t>
            </a:r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, </a:t>
            </a:r>
            <a:r>
              <a:rPr lang="ru-RU" sz="2800" b="0" dirty="0" err="1" smtClean="0">
                <a:solidFill>
                  <a:srgbClr val="333399"/>
                </a:solidFill>
                <a:latin typeface="+mj-lt"/>
              </a:rPr>
              <a:t>рекламораспространителей</a:t>
            </a:r>
            <a:r>
              <a:rPr lang="ru-RU" sz="2800" b="0" dirty="0" smtClean="0">
                <a:solidFill>
                  <a:srgbClr val="333399"/>
                </a:solidFill>
                <a:latin typeface="+mj-lt"/>
              </a:rPr>
              <a:t> (юр.лиц, ИП)</a:t>
            </a:r>
            <a:endParaRPr lang="ru-RU" sz="2800" b="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5733256"/>
            <a:ext cx="3672408" cy="8640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выявление нарушения в результате наблюдения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269023" y="0"/>
            <a:ext cx="785299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Проверки в сфере рекламы</a:t>
            </a:r>
          </a:p>
        </p:txBody>
      </p:sp>
      <p:pic>
        <p:nvPicPr>
          <p:cNvPr id="15" name="Рисунок 14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988" y="2420888"/>
            <a:ext cx="284580" cy="360040"/>
          </a:xfrm>
          <a:prstGeom prst="rect">
            <a:avLst/>
          </a:prstGeom>
        </p:spPr>
      </p:pic>
      <p:pic>
        <p:nvPicPr>
          <p:cNvPr id="16" name="Рисунок 15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988" y="2852936"/>
            <a:ext cx="284580" cy="360040"/>
          </a:xfrm>
          <a:prstGeom prst="rect">
            <a:avLst/>
          </a:prstGeom>
        </p:spPr>
      </p:pic>
      <p:pic>
        <p:nvPicPr>
          <p:cNvPr id="17" name="Рисунок 16" descr="gal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988" y="3356992"/>
            <a:ext cx="284580" cy="360040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644008" y="4653136"/>
            <a:ext cx="3744416" cy="936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altLang="ru-RU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требование Прокурора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644008" y="5733256"/>
            <a:ext cx="3744416" cy="8473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поступление в УФАС заявления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67544" y="4653136"/>
            <a:ext cx="3816424" cy="9109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endParaRPr lang="ru-RU" altLang="ru-RU" kern="0" dirty="0" smtClean="0">
              <a:solidFill>
                <a:schemeClr val="bg2">
                  <a:lumMod val="50000"/>
                </a:schemeClr>
              </a:solidFill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 smtClean="0">
                <a:solidFill>
                  <a:schemeClr val="bg2">
                    <a:lumMod val="50000"/>
                  </a:schemeClr>
                </a:solidFill>
                <a:ea typeface="ＭＳ Ｐゴシック" pitchFamily="34" charset="-128"/>
                <a:cs typeface="MS PGothic" pitchFamily="34" charset="-128"/>
              </a:rPr>
              <a:t>истечение срока исполнения предписания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4149080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 smtClean="0">
                <a:solidFill>
                  <a:srgbClr val="C00000"/>
                </a:solidFill>
                <a:ea typeface="ＭＳ Ｐゴシック" pitchFamily="34" charset="-128"/>
                <a:cs typeface="MS PGothic" pitchFamily="34" charset="-128"/>
              </a:rPr>
              <a:t>Основания проверки: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22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836712"/>
            <a:ext cx="9080500" cy="208875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14.3 </a:t>
            </a:r>
            <a:r>
              <a:rPr lang="ru-RU" alt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>– административная ответственность за нарушения ФЗ «О рекламе»</a:t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штраф для граждан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2000 – 2500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должностных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4000 – 20 000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юридических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100 000 – 500 000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endParaRPr lang="ru-RU" altLang="ru-RU" sz="2800" b="1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рекламного 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611560" y="2924945"/>
            <a:ext cx="7929563" cy="15388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47 постановлений – более </a:t>
            </a:r>
            <a:r>
              <a:rPr lang="ru-RU" altLang="ru-RU" b="1" dirty="0" smtClean="0">
                <a:solidFill>
                  <a:srgbClr val="008080"/>
                </a:solidFill>
              </a:rPr>
              <a:t>2 000 000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рублей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Оплачено - </a:t>
            </a:r>
            <a:r>
              <a:rPr lang="ru-RU" altLang="ru-RU" b="1" dirty="0" smtClean="0">
                <a:solidFill>
                  <a:srgbClr val="008080"/>
                </a:solidFill>
              </a:rPr>
              <a:t>1 400 000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рублей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</a:t>
            </a:r>
            <a:r>
              <a:rPr lang="ru-RU" altLang="ru-RU" dirty="0" smtClean="0">
                <a:solidFill>
                  <a:srgbClr val="C00000"/>
                </a:solidFill>
              </a:rPr>
              <a:t>30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 административных дел, </a:t>
            </a:r>
            <a:r>
              <a:rPr lang="ru-RU" altLang="ru-RU" dirty="0" smtClean="0">
                <a:solidFill>
                  <a:srgbClr val="C00000"/>
                </a:solidFill>
              </a:rPr>
              <a:t>9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 постановлений</a:t>
            </a:r>
            <a:endParaRPr lang="ru-RU" alt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3500" y="4653136"/>
            <a:ext cx="9080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6 статьи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19.8 </a:t>
            </a:r>
            <a:r>
              <a:rPr kumimoji="0" lang="ru-RU" alt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административная ответственность за </a:t>
            </a:r>
            <a:r>
              <a:rPr kumimoji="0" lang="ru-RU" alt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непредоставление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информации по запросу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5589240"/>
            <a:ext cx="9080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2.4 статьи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19.5 </a:t>
            </a:r>
            <a:r>
              <a:rPr kumimoji="0" lang="ru-RU" alt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административная ответственность за неисполнение предписания по рекламе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23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764704"/>
            <a:ext cx="9080500" cy="1872729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8080"/>
                </a:solidFill>
              </a:rPr>
              <a:t>Ответственность за нарушение порядка прерывания рекламой теле или </a:t>
            </a:r>
            <a:r>
              <a:rPr lang="ru-RU" altLang="ru-RU" sz="2400" b="1" dirty="0" err="1" smtClean="0">
                <a:solidFill>
                  <a:srgbClr val="008080"/>
                </a:solidFill>
              </a:rPr>
              <a:t>радио-программы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 штраф для должностных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10 000 – 20 000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юридических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200 000 – 500 000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endParaRPr lang="ru-RU" altLang="ru-RU" sz="2800" b="1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рекламного 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2627784" y="2564904"/>
            <a:ext cx="403244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6 постановлений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4 постановлений</a:t>
            </a:r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016" y="3501008"/>
            <a:ext cx="8892480" cy="1080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Аналогичная ответственность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за прерывание рекламой фильма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3500" y="4653136"/>
            <a:ext cx="9080500" cy="18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Ответственность за превышение допустимого объема рекламы в периодических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печатных изданиях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штраф для должностных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4 000 – 7 000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штраф для юридических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40 000 – 100 000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24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215"/>
            <a:ext cx="8856984" cy="1872729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8080"/>
                </a:solidFill>
              </a:rPr>
              <a:t>Ответственность за нарушение требований к рекламе лекарственных средств и </a:t>
            </a:r>
            <a:r>
              <a:rPr lang="ru-RU" altLang="ru-RU" sz="2400" b="1" dirty="0" err="1" smtClean="0">
                <a:solidFill>
                  <a:srgbClr val="008080"/>
                </a:solidFill>
              </a:rPr>
              <a:t>медуслуг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штраф для граждан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2 000 – 2 500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 штраф для должностных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10 000 – 20 000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юридических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200 000 – 500 000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endParaRPr lang="ru-RU" altLang="ru-RU" sz="2800" b="1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рекламного 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2051720" y="3102059"/>
            <a:ext cx="554461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6 административных дел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3 административных дела</a:t>
            </a:r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5508" y="4077072"/>
            <a:ext cx="8900988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Ответственность за нарушения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в рекламе </a:t>
            </a:r>
            <a:r>
              <a:rPr lang="ru-RU" altLang="ru-RU" b="1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финансовых услуг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штраф для должностных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20 000 – 50 000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штраф для юридических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300 000 – 800 000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23728" y="5991671"/>
            <a:ext cx="554461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1 административное дело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69023" y="1"/>
            <a:ext cx="7852997" cy="620713"/>
          </a:xfrm>
        </p:spPr>
        <p:txBody>
          <a:bodyPr/>
          <a:lstStyle/>
          <a:p>
            <a:pPr algn="r"/>
            <a:r>
              <a:rPr lang="ru-RU" sz="2800" b="1" smtClean="0">
                <a:solidFill>
                  <a:schemeClr val="bg1"/>
                </a:solidFill>
              </a:rPr>
              <a:t>Изменения в КоАП РФ</a:t>
            </a:r>
          </a:p>
        </p:txBody>
      </p:sp>
      <p:sp>
        <p:nvSpPr>
          <p:cNvPr id="614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985553-D7DD-47E3-AA4C-38C089E89A45}" type="slidenum">
              <a:rPr lang="ru-RU" smtClean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pPr/>
              <a:t>25</a:t>
            </a:fld>
            <a:endParaRPr lang="ru-RU" smtClean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4705350" y="5876926"/>
            <a:ext cx="405471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4639" y="1052514"/>
            <a:ext cx="4054720" cy="3540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ea typeface="MS PGothic" pitchFamily="34" charset="-128"/>
              </a:rPr>
              <a:t>Субъекты малого и среднего предпринимательства </a:t>
            </a:r>
          </a:p>
          <a:p>
            <a:r>
              <a:rPr lang="ru-RU" sz="2800">
                <a:solidFill>
                  <a:srgbClr val="002060"/>
                </a:solidFill>
                <a:ea typeface="MS PGothic" pitchFamily="34" charset="-128"/>
              </a:rPr>
              <a:t>за впервые совершенное нарушение получают </a:t>
            </a:r>
            <a:r>
              <a:rPr lang="ru-RU" sz="2800">
                <a:solidFill>
                  <a:srgbClr val="FF3300"/>
                </a:solidFill>
                <a:ea typeface="MS PGothic" pitchFamily="34" charset="-128"/>
              </a:rPr>
              <a:t>предупреждение</a:t>
            </a:r>
          </a:p>
          <a:p>
            <a:endParaRPr lang="ru-RU" sz="2800">
              <a:solidFill>
                <a:srgbClr val="FF3300"/>
              </a:solidFill>
              <a:ea typeface="MS PGothic" pitchFamily="34" charset="-128"/>
            </a:endParaRPr>
          </a:p>
        </p:txBody>
      </p:sp>
      <p:pic>
        <p:nvPicPr>
          <p:cNvPr id="8" name="Рисунок 7" descr="lc3aucxtY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6766" y="1052514"/>
            <a:ext cx="4652596" cy="340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395536" y="4797152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13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rgbClr val="002060"/>
                </a:solidFill>
              </a:rPr>
              <a:t>постановлений о вынесении предупреждений в 2016 </a:t>
            </a:r>
            <a:r>
              <a:rPr lang="ru-RU" sz="2800" dirty="0" smtClean="0">
                <a:solidFill>
                  <a:srgbClr val="002060"/>
                </a:solidFill>
              </a:rPr>
              <a:t>году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22</a:t>
            </a:r>
            <a:r>
              <a:rPr lang="ru-RU" sz="2800" dirty="0" smtClean="0"/>
              <a:t> предупреждения по итогам 1 полугодия 2017 года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ea typeface="ＭＳ Ｐゴシック" pitchFamily="34" charset="-128"/>
              </a:rPr>
              <a:t>Административная ответственность</a:t>
            </a:r>
            <a:r>
              <a:rPr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/>
            </a:r>
            <a:br>
              <a:rPr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</a:br>
            <a:endParaRPr lang="ru-RU" alt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FBCBDC-2D29-4D67-B83C-418EDDCA99D0}" type="slidenum">
              <a:rPr lang="ru-RU" altLang="ru-RU" smtClean="0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ru-RU" altLang="ru-RU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072313" y="271462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/>
          </a:p>
        </p:txBody>
      </p:sp>
      <p:pic>
        <p:nvPicPr>
          <p:cNvPr id="10" name="Рисунок 9" descr="new-piktochart_24087192_81d1488e4c66a0d6dfee1aeb5bfd37448e6151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59" y="1126539"/>
            <a:ext cx="8942837" cy="518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9" descr="reklama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904" y="1928813"/>
            <a:ext cx="31710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269023" y="0"/>
            <a:ext cx="7852997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ea typeface="ＭＳ Ｐゴシック" pitchFamily="34" charset="-128"/>
              </a:rPr>
              <a:t>Рабочая группа по рекламе</a:t>
            </a: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87923" y="1000126"/>
            <a:ext cx="7643446" cy="10080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rgbClr val="008080"/>
                </a:solidFill>
                <a:ea typeface="ＭＳ Ｐゴシック" pitchFamily="34" charset="-128"/>
              </a:rPr>
              <a:t>    Рабочая группа по обеспечению исполнения законодательства </a:t>
            </a:r>
            <a:r>
              <a:rPr lang="ru-RU" sz="2800" b="1" smtClean="0">
                <a:solidFill>
                  <a:srgbClr val="C00000"/>
                </a:solidFill>
                <a:ea typeface="ＭＳ Ｐゴシック" pitchFamily="34" charset="-128"/>
              </a:rPr>
              <a:t>о рекламе </a:t>
            </a:r>
            <a:r>
              <a:rPr lang="ru-RU" sz="2800" smtClean="0">
                <a:solidFill>
                  <a:srgbClr val="008080"/>
                </a:solidFill>
                <a:ea typeface="ＭＳ Ｐゴシック" pitchFamily="34" charset="-128"/>
              </a:rPr>
              <a:t>при Общественно-консультативном совете  Кемеровского УФАС России </a:t>
            </a:r>
          </a:p>
        </p:txBody>
      </p:sp>
      <p:sp>
        <p:nvSpPr>
          <p:cNvPr id="410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E3A720-8E66-40FF-990B-D43066D16976}" type="slidenum">
              <a:rPr lang="ru-RU" smtClean="0">
                <a:solidFill>
                  <a:schemeClr val="bg1"/>
                </a:solidFill>
                <a:cs typeface="Arial" pitchFamily="34" charset="0"/>
              </a:rPr>
              <a:pPr/>
              <a:t>27</a:t>
            </a:fld>
            <a:endParaRPr lang="ru-RU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681404" y="5715001"/>
            <a:ext cx="784713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3300"/>
                </a:solidFill>
              </a:rPr>
              <a:t>Цель</a:t>
            </a:r>
            <a:r>
              <a:rPr lang="ru-RU"/>
              <a:t> – эффективный государственный надзор за соблюдением рекламного законодательства </a:t>
            </a:r>
          </a:p>
        </p:txBody>
      </p:sp>
      <p:sp>
        <p:nvSpPr>
          <p:cNvPr id="4103" name="Прямоугольник 8"/>
          <p:cNvSpPr>
            <a:spLocks noChangeArrowheads="1"/>
          </p:cNvSpPr>
          <p:nvPr/>
        </p:nvSpPr>
        <p:spPr bwMode="auto">
          <a:xfrm>
            <a:off x="417635" y="4149726"/>
            <a:ext cx="83746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  <a:buFont typeface="Arial" pitchFamily="34" charset="0"/>
              <a:buChar char="•"/>
            </a:pPr>
            <a:r>
              <a:rPr lang="ru-RU" sz="2800">
                <a:solidFill>
                  <a:srgbClr val="333399"/>
                </a:solidFill>
              </a:rPr>
              <a:t>рассматривает спорные вопросы в сфере рекламы </a:t>
            </a:r>
          </a:p>
          <a:p>
            <a:pPr>
              <a:lnSpc>
                <a:spcPts val="2000"/>
              </a:lnSpc>
              <a:buFont typeface="Arial" pitchFamily="34" charset="0"/>
              <a:buChar char="•"/>
            </a:pPr>
            <a:endParaRPr lang="ru-RU" sz="2800">
              <a:solidFill>
                <a:srgbClr val="333399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ru-RU" sz="2800">
                <a:solidFill>
                  <a:srgbClr val="333399"/>
                </a:solidFill>
              </a:rPr>
              <a:t>разрабатывает предложения по совершенствованию законодательства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15462" y="3000376"/>
            <a:ext cx="5209443" cy="71437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8F494-A0D5-4F53-AB8D-2A3F7423E51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9023" y="0"/>
            <a:ext cx="7852997" cy="62071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Реклама медицинской лаборатории</a:t>
            </a:r>
            <a:endParaRPr lang="ru-RU" sz="2800" b="1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6" name="Рисунок 5" descr="Фото 1000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7503" y="980728"/>
            <a:ext cx="4536505" cy="328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 10003.jpg"/>
          <p:cNvPicPr>
            <a:picLocks noChangeAspect="1"/>
          </p:cNvPicPr>
          <p:nvPr/>
        </p:nvPicPr>
        <p:blipFill>
          <a:blip r:embed="rId3" cstate="print">
            <a:lum bright="-20000" contrast="-10000"/>
          </a:blip>
          <a:stretch>
            <a:fillRect/>
          </a:stretch>
        </p:blipFill>
        <p:spPr>
          <a:xfrm>
            <a:off x="4860032" y="980728"/>
            <a:ext cx="396044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Фото 10004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179512" y="3284984"/>
            <a:ext cx="5357441" cy="3296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99"/>
                </a:solidFill>
                <a:ea typeface="ＭＳ Ｐゴシック" pitchFamily="34" charset="-128"/>
              </a:rPr>
              <a:t>БЛОК ВОПРОСОВ</a:t>
            </a:r>
            <a:endParaRPr lang="ru-RU" sz="4000" b="1" dirty="0">
              <a:solidFill>
                <a:srgbClr val="333399"/>
              </a:solidFill>
            </a:endParaRPr>
          </a:p>
        </p:txBody>
      </p:sp>
      <p:pic>
        <p:nvPicPr>
          <p:cNvPr id="12291" name="Picture 15" descr="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137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36863" y="5065713"/>
            <a:ext cx="37734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ufas_kem</a:t>
            </a:r>
          </a:p>
        </p:txBody>
      </p:sp>
      <p:pic>
        <p:nvPicPr>
          <p:cNvPr id="12293" name="Picture 13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9227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843213" y="3933825"/>
            <a:ext cx="673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99"/>
                </a:solidFill>
                <a:ea typeface="ＭＳ Ｐゴシック" pitchFamily="34" charset="-128"/>
              </a:rPr>
              <a:t>KemerovskoeUFASRussia</a:t>
            </a:r>
          </a:p>
        </p:txBody>
      </p:sp>
      <p:pic>
        <p:nvPicPr>
          <p:cNvPr id="12295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836863" y="2708275"/>
            <a:ext cx="4713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kemerovo.fas.gov.ru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14313" y="1037740"/>
            <a:ext cx="87868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ru-RU" sz="3000" dirty="0">
              <a:solidFill>
                <a:srgbClr val="333399"/>
              </a:solidFill>
              <a:latin typeface="+mj-lt"/>
            </a:endParaRPr>
          </a:p>
          <a:p>
            <a:pPr algn="just" eaLnBrk="1" hangingPunct="1"/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Недобросовестная конкуренция </a:t>
            </a:r>
            <a:r>
              <a:rPr lang="ru-RU" sz="3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–</a:t>
            </a:r>
            <a:r>
              <a:rPr lang="ru-RU" sz="3000" dirty="0">
                <a:solidFill>
                  <a:srgbClr val="333399"/>
                </a:solidFill>
                <a:latin typeface="+mj-lt"/>
              </a:rPr>
              <a:t> 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действия</a:t>
            </a:r>
            <a:r>
              <a:rPr lang="ru-RU" sz="2800" b="0" dirty="0" smtClean="0">
                <a:latin typeface="+mj-lt"/>
              </a:rPr>
              <a:t> 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хозяйствующих субъектов (группы лиц), которые направлены на </a:t>
            </a:r>
            <a:r>
              <a:rPr lang="ru-RU" sz="2800" b="0" dirty="0" smtClean="0">
                <a:solidFill>
                  <a:srgbClr val="FD0F0F"/>
                </a:solidFill>
                <a:latin typeface="+mj-lt"/>
              </a:rPr>
              <a:t>получение преимуществ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, </a:t>
            </a:r>
            <a:r>
              <a:rPr lang="ru-RU" sz="2800" b="0" dirty="0" smtClean="0">
                <a:solidFill>
                  <a:srgbClr val="FD0F0F"/>
                </a:solidFill>
                <a:latin typeface="+mj-lt"/>
              </a:rPr>
              <a:t>противоречат законодательству 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Российской Федерации, </a:t>
            </a:r>
            <a:r>
              <a:rPr lang="ru-RU" sz="2800" b="0" dirty="0" smtClean="0">
                <a:solidFill>
                  <a:srgbClr val="FD0F0F"/>
                </a:solidFill>
                <a:latin typeface="+mj-lt"/>
              </a:rPr>
              <a:t>обычаям делового оборота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, требованиям добропорядочности, разумности и справедливости и причинили или могут </a:t>
            </a:r>
            <a:r>
              <a:rPr lang="ru-RU" sz="2800" b="0" dirty="0" smtClean="0">
                <a:solidFill>
                  <a:srgbClr val="FD0F0F"/>
                </a:solidFill>
                <a:latin typeface="+mj-lt"/>
              </a:rPr>
              <a:t>причинить убытки </a:t>
            </a:r>
            <a:r>
              <a:rPr lang="ru-RU" sz="2800" b="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другим хозяйствующим субъектам - конкурентам либо нанесли или могут </a:t>
            </a:r>
            <a:r>
              <a:rPr lang="ru-RU" sz="2800" b="0" dirty="0" smtClean="0">
                <a:solidFill>
                  <a:srgbClr val="FD0F0F"/>
                </a:solidFill>
                <a:latin typeface="+mj-lt"/>
              </a:rPr>
              <a:t>нанести вред их деловой репутации  </a:t>
            </a:r>
            <a:endParaRPr lang="ru-RU" sz="28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ЧТО ТАКОЕ НЕДОБРОСОВЕСТНАЯ КОНКУРЕНЦИЯ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040" y="2420888"/>
            <a:ext cx="5695280" cy="28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DBF300-3A59-4EB4-BE36-81DAD1F3BB01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30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650C5D-7229-4863-A066-5E0C16D132E5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30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107504" y="790833"/>
            <a:ext cx="8909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Взаимодействие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с антимонопольным органом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 области рекламного законодательства</a:t>
            </a:r>
            <a:endParaRPr lang="ru-RU" sz="32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0" y="3929063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727200" y="5694347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Доцент кафедры русского языка </a:t>
            </a: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КемГУ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Дударева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Яна Александровна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  <a:ea typeface="ＭＳ Ｐゴシック" pitchFamily="34" charset="-128"/>
              </a:rPr>
              <a:t>СПАСИБО ЗА ВНИМАНИЕ!</a:t>
            </a:r>
            <a:endParaRPr lang="ru-RU" sz="4000" b="1">
              <a:solidFill>
                <a:srgbClr val="333399"/>
              </a:solidFill>
            </a:endParaRPr>
          </a:p>
        </p:txBody>
      </p:sp>
      <p:pic>
        <p:nvPicPr>
          <p:cNvPr id="12291" name="Picture 15" descr="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137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36863" y="5065713"/>
            <a:ext cx="37734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ufas_kem</a:t>
            </a:r>
          </a:p>
        </p:txBody>
      </p:sp>
      <p:pic>
        <p:nvPicPr>
          <p:cNvPr id="12293" name="Picture 13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9227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843213" y="3933825"/>
            <a:ext cx="673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99"/>
                </a:solidFill>
                <a:ea typeface="ＭＳ Ｐゴシック" pitchFamily="34" charset="-128"/>
              </a:rPr>
              <a:t>KemerovskoeUFASRussia</a:t>
            </a:r>
          </a:p>
        </p:txBody>
      </p:sp>
      <p:pic>
        <p:nvPicPr>
          <p:cNvPr id="12295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836863" y="2708275"/>
            <a:ext cx="4713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kemerovo.fas.gov.ru</a:t>
            </a:r>
          </a:p>
        </p:txBody>
      </p:sp>
      <p:pic>
        <p:nvPicPr>
          <p:cNvPr id="9" name="Рисунок 8" descr="logoty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5589240"/>
            <a:ext cx="2526805" cy="9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1196752"/>
            <a:ext cx="284580" cy="360040"/>
          </a:xfrm>
          <a:prstGeom prst="rect">
            <a:avLst/>
          </a:prstGeom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539552" y="786770"/>
            <a:ext cx="82809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Формы недобросовестной конкуренции</a:t>
            </a:r>
            <a:endParaRPr lang="ru-RU" sz="28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НЕДОБРОСОВЕСТНАЯ КОНКУРЕНЦИЯ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1124744"/>
            <a:ext cx="8246119" cy="51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дискредитация;</a:t>
            </a:r>
          </a:p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введение в заблуждение;</a:t>
            </a:r>
          </a:p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некорректное сравнение;</a:t>
            </a:r>
          </a:p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использования исключительного права на средства индивидуализации юридического лица, товаров, работ или услуг;</a:t>
            </a:r>
          </a:p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использования результатов интеллектуальной деятельности;</a:t>
            </a:r>
          </a:p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смешение;</a:t>
            </a:r>
          </a:p>
          <a:p>
            <a:pPr>
              <a:lnSpc>
                <a:spcPts val="33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незаконное получение, использование, разглашение информации, составляющей коммерческую или иную охраняемую законом тайну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1628800"/>
            <a:ext cx="284580" cy="360040"/>
          </a:xfrm>
          <a:prstGeom prst="rect">
            <a:avLst/>
          </a:prstGeom>
        </p:spPr>
      </p:pic>
      <p:pic>
        <p:nvPicPr>
          <p:cNvPr id="9" name="Рисунок 8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2060848"/>
            <a:ext cx="284580" cy="360040"/>
          </a:xfrm>
          <a:prstGeom prst="rect">
            <a:avLst/>
          </a:prstGeom>
        </p:spPr>
      </p:pic>
      <p:pic>
        <p:nvPicPr>
          <p:cNvPr id="10" name="Рисунок 9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2492896"/>
            <a:ext cx="284580" cy="360040"/>
          </a:xfrm>
          <a:prstGeom prst="rect">
            <a:avLst/>
          </a:prstGeom>
        </p:spPr>
      </p:pic>
      <p:pic>
        <p:nvPicPr>
          <p:cNvPr id="11" name="Рисунок 10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3789040"/>
            <a:ext cx="284580" cy="360040"/>
          </a:xfrm>
          <a:prstGeom prst="rect">
            <a:avLst/>
          </a:prstGeom>
        </p:spPr>
      </p:pic>
      <p:pic>
        <p:nvPicPr>
          <p:cNvPr id="12" name="Рисунок 11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4509120"/>
            <a:ext cx="284580" cy="360040"/>
          </a:xfrm>
          <a:prstGeom prst="rect">
            <a:avLst/>
          </a:prstGeom>
        </p:spPr>
      </p:pic>
      <p:pic>
        <p:nvPicPr>
          <p:cNvPr id="13" name="Рисунок 12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96" y="5013176"/>
            <a:ext cx="284580" cy="36004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6165304"/>
            <a:ext cx="8496944" cy="40011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dirty="0" smtClean="0">
                <a:solidFill>
                  <a:srgbClr val="C00000"/>
                </a:solidFill>
              </a:rPr>
              <a:t>Эти формы указаны в статьях 14.1 – 14.8 Закона о Защите конкуренции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НЕДОБРОСОВЕСТНАЯ КОНКУРЕНЦИЯ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07504" y="1207205"/>
            <a:ext cx="3168352" cy="95410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800" dirty="0" smtClean="0">
                <a:solidFill>
                  <a:srgbClr val="C00000"/>
                </a:solidFill>
              </a:rPr>
              <a:t>Недобросовестная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конкуренция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07904" y="1268760"/>
            <a:ext cx="2232248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rgbClr val="008080"/>
                </a:solidFill>
              </a:rPr>
              <a:t>Конкурентные отношения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940152" y="1340768"/>
            <a:ext cx="5040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75856" y="1340768"/>
            <a:ext cx="5040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08712" y="1076543"/>
            <a:ext cx="2627784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rgbClr val="008080"/>
                </a:solidFill>
              </a:rPr>
              <a:t>Совершение</a:t>
            </a:r>
          </a:p>
          <a:p>
            <a:pPr indent="0"/>
            <a:r>
              <a:rPr lang="ru-RU" sz="2400" dirty="0" smtClean="0">
                <a:solidFill>
                  <a:srgbClr val="008080"/>
                </a:solidFill>
              </a:rPr>
              <a:t>противоправных действий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2708920"/>
            <a:ext cx="3456384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Предупреждение УФАС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51520" y="3812847"/>
            <a:ext cx="4680520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Возбуждение дела по признакам нарушения антимонопольного законодательства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51520" y="5622339"/>
            <a:ext cx="3168352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Административная ответственность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547664" y="220486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547664" y="328498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547664" y="508518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563888" y="5301208"/>
            <a:ext cx="5112568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Часть 1 статьи 14.33 </a:t>
            </a:r>
            <a:r>
              <a:rPr lang="ru-RU" sz="2400" dirty="0" smtClean="0">
                <a:solidFill>
                  <a:schemeClr val="accent4"/>
                </a:solidFill>
              </a:rPr>
              <a:t>КоАП РФ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:</a:t>
            </a:r>
          </a:p>
          <a:p>
            <a:pPr indent="0"/>
            <a:r>
              <a:rPr lang="ru-RU" sz="2400" dirty="0" err="1" smtClean="0">
                <a:solidFill>
                  <a:schemeClr val="accent5">
                    <a:lumMod val="25000"/>
                  </a:schemeClr>
                </a:solidFill>
              </a:rPr>
              <a:t>должн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. лицам –12-20 тысяч рублей</a:t>
            </a:r>
          </a:p>
          <a:p>
            <a:pPr indent="0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юр.лицам – 100 - 500 тысяч рублей</a:t>
            </a:r>
            <a:endParaRPr lang="ru-RU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-180528" y="764704"/>
            <a:ext cx="3096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ru-RU" sz="36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Примеры</a:t>
            </a:r>
            <a:endParaRPr lang="ru-RU" sz="36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НЕДОБРОСОВЕСТНАЯ КОНКУРЕНЦИЯ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4" name="Рисунок 13" descr="my-new-infograp_23951274_01c89b1f64f3249c3f581370965b07ec9a58adb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981524" cy="262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c-d0-9b-5c-d0-_23951451_6893a0a48211340f8a7a2429021316cd9da215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789040"/>
            <a:ext cx="5976452" cy="27577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4-f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7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7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О возможности приостановления предписания, вынесенного в рамках Федерального закона о контрактной системе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Главный специалист-эксперт</a:t>
            </a:r>
          </a:p>
          <a:p>
            <a:pPr algn="r">
              <a:defRPr/>
            </a:pPr>
            <a:r>
              <a:rPr lang="ru-RU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тдела контроля в сфере закупок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Михалева Екатерина Евгеньевна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980728"/>
            <a:ext cx="87868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Результат рассмотрения жалоб в сфере государственных и муниципальных закупок</a:t>
            </a:r>
            <a:endParaRPr lang="ru-RU" sz="28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ФЕДЕРАЛЬНЫЙ ЗАКОН 44-ФЗ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7420">
            <a:off x="1558942" y="1976056"/>
            <a:ext cx="131465" cy="619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662580" flipH="1">
            <a:off x="7453592" y="1976056"/>
            <a:ext cx="131465" cy="619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3528" y="2708920"/>
            <a:ext cx="3096344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rgbClr val="008080"/>
                </a:solidFill>
              </a:rPr>
              <a:t>НЕ ОБОСНОВАНА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707904" y="2636912"/>
            <a:ext cx="2232248" cy="64633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/>
            <a:r>
              <a:rPr lang="ru-RU" sz="1800" dirty="0" smtClean="0">
                <a:solidFill>
                  <a:srgbClr val="008080"/>
                </a:solidFill>
              </a:rPr>
              <a:t>ЧАСТИЧНО ОБОСНОВАНА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572000" y="1916832"/>
            <a:ext cx="144016" cy="648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228184" y="2679303"/>
            <a:ext cx="2448272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/>
            <a:r>
              <a:rPr lang="ru-RU" sz="2400" dirty="0" smtClean="0">
                <a:solidFill>
                  <a:srgbClr val="008080"/>
                </a:solidFill>
              </a:rPr>
              <a:t>ОБОСНОВАНА</a:t>
            </a:r>
            <a:endParaRPr lang="ru-RU" sz="2400" dirty="0">
              <a:solidFill>
                <a:srgbClr val="00808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40152" y="34290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860032" y="4011451"/>
            <a:ext cx="2664296" cy="46166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ctr"/>
            <a:r>
              <a:rPr lang="ru-RU" sz="2400" dirty="0" smtClean="0">
                <a:solidFill>
                  <a:srgbClr val="C00000"/>
                </a:solidFill>
              </a:rPr>
              <a:t>ПРЕДПИСАНИЕ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57188" y="4797152"/>
            <a:ext cx="8463284" cy="169277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Закон о контрактной системе не предусматривает приостановление предписания антимонопольного органа до рассмотрения заявления в Арбитражном суде</a:t>
            </a:r>
            <a:endParaRPr lang="ru-RU" sz="2600" b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943560"/>
            <a:ext cx="8786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3000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Судебная обеспечительная мера – приостановление действия оспариваемого акта </a:t>
            </a:r>
            <a:endParaRPr lang="ru-RU" sz="2800" b="0" dirty="0">
              <a:solidFill>
                <a:srgbClr val="FD0F0F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ФЕДЕРАЛЬНЫЙ ЗАКОН 44-ФЗ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512" y="4832573"/>
            <a:ext cx="8784976" cy="1692771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indent="0" algn="just" eaLnBrk="1" hangingPunct="1"/>
            <a:r>
              <a:rPr lang="ru-RU" sz="2600" b="0" dirty="0" smtClean="0">
                <a:solidFill>
                  <a:srgbClr val="C00000"/>
                </a:solidFill>
                <a:latin typeface="+mj-lt"/>
              </a:rPr>
              <a:t>Неисполнение предписания </a:t>
            </a:r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(часть 7 статьи 19.5 КоАП РФ) влечет наложение административного штрафа:</a:t>
            </a:r>
          </a:p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 должностных лиц – 50 тысяч рублей</a:t>
            </a:r>
          </a:p>
          <a:p>
            <a:pPr indent="0" algn="just" eaLnBrk="1" hangingPunct="1"/>
            <a:r>
              <a:rPr lang="ru-RU" sz="2600" b="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 юридических лиц – 500 тысяч рублей </a:t>
            </a:r>
            <a:endParaRPr lang="ru-RU" sz="2600" b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4" name="Рисунок 13" descr="5c-d0-9f-5c-d1-_23969063_f287fe9e0bcee7ee98234ac216f15bc2c4f8c0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054117"/>
            <a:ext cx="4752528" cy="288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16615</TotalTime>
  <Words>1017</Words>
  <Application>Microsoft Office PowerPoint</Application>
  <PresentationFormat>Экран (4:3)</PresentationFormat>
  <Paragraphs>239</Paragraphs>
  <Slides>31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 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 </vt:lpstr>
      <vt:lpstr>Слайд 11</vt:lpstr>
      <vt:lpstr>Слайд 12</vt:lpstr>
      <vt:lpstr>Слайд 13</vt:lpstr>
      <vt:lpstr>Примеры дел. Некорректное сравнение</vt:lpstr>
      <vt:lpstr>Примеры дел. Непристойная реклама</vt:lpstr>
      <vt:lpstr>Примеры дел. Оскорбительный образ</vt:lpstr>
      <vt:lpstr>Практика УФАС</vt:lpstr>
      <vt:lpstr>Практика УФАС</vt:lpstr>
      <vt:lpstr>Реклама финансовых услуг</vt:lpstr>
      <vt:lpstr>Реклама лекарственных средств</vt:lpstr>
      <vt:lpstr>Слайд 21</vt:lpstr>
      <vt:lpstr>Статья 14.3 КоАП РФ – административная ответственность за нарушения ФЗ «О рекламе»  штраф для граждан 2000 – 2500 руб  штраф для должностных лиц 4000 – 20 000 руб   штраф для юридических лиц 100 000 – 500 000 руб</vt:lpstr>
      <vt:lpstr>Ответственность за нарушение порядка прерывания рекламой теле или радио-программы   штраф для должностных лиц 10 000 – 20 000 руб   штраф для юридических лиц 200 000 – 500 000 руб</vt:lpstr>
      <vt:lpstr>Ответственность за нарушение требований к рекламе лекарственных средств и медуслуг  штраф для граждан 2 000 – 2 500 руб    штраф для должностных лиц 10 000 – 20 000 руб   штраф для юридических лиц 200 000 – 500 000 руб</vt:lpstr>
      <vt:lpstr>Изменения в КоАП РФ</vt:lpstr>
      <vt:lpstr>Административная ответственность </vt:lpstr>
      <vt:lpstr>Рабочая группа по рекламе</vt:lpstr>
      <vt:lpstr>Реклама медицинской лаборатории</vt:lpstr>
      <vt:lpstr>Слайд 29</vt:lpstr>
      <vt:lpstr> </vt:lpstr>
      <vt:lpstr>Слайд 31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Дрешер</cp:lastModifiedBy>
  <cp:revision>1218</cp:revision>
  <cp:lastPrinted>2013-03-26T14:16:06Z</cp:lastPrinted>
  <dcterms:created xsi:type="dcterms:W3CDTF">2011-08-24T07:02:51Z</dcterms:created>
  <dcterms:modified xsi:type="dcterms:W3CDTF">2017-08-30T03:27:11Z</dcterms:modified>
</cp:coreProperties>
</file>